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1105" r:id="rId3"/>
    <p:sldId id="1180" r:id="rId4"/>
    <p:sldId id="1181" r:id="rId5"/>
    <p:sldId id="271" r:id="rId6"/>
    <p:sldId id="449" r:id="rId7"/>
    <p:sldId id="1108" r:id="rId8"/>
    <p:sldId id="1107" r:id="rId9"/>
    <p:sldId id="1106" r:id="rId10"/>
    <p:sldId id="445" r:id="rId11"/>
    <p:sldId id="1103" r:id="rId12"/>
    <p:sldId id="454" r:id="rId13"/>
    <p:sldId id="1169" r:id="rId14"/>
    <p:sldId id="1171" r:id="rId15"/>
    <p:sldId id="1172" r:id="rId16"/>
    <p:sldId id="1175" r:id="rId17"/>
    <p:sldId id="1176" r:id="rId18"/>
    <p:sldId id="1177" r:id="rId19"/>
    <p:sldId id="1178" r:id="rId20"/>
    <p:sldId id="1114" r:id="rId21"/>
    <p:sldId id="1115" r:id="rId22"/>
    <p:sldId id="1117" r:id="rId23"/>
    <p:sldId id="1118" r:id="rId24"/>
    <p:sldId id="459" r:id="rId25"/>
    <p:sldId id="1116" r:id="rId26"/>
    <p:sldId id="1121" r:id="rId27"/>
    <p:sldId id="1125" r:id="rId28"/>
    <p:sldId id="1132" r:id="rId29"/>
    <p:sldId id="1144" r:id="rId30"/>
    <p:sldId id="1143" r:id="rId31"/>
    <p:sldId id="1145" r:id="rId32"/>
    <p:sldId id="1146" r:id="rId33"/>
    <p:sldId id="1184" r:id="rId34"/>
    <p:sldId id="1148" r:id="rId35"/>
    <p:sldId id="1147" r:id="rId36"/>
    <p:sldId id="1149" r:id="rId37"/>
    <p:sldId id="1134" r:id="rId38"/>
    <p:sldId id="1150" r:id="rId39"/>
    <p:sldId id="1154" r:id="rId40"/>
    <p:sldId id="115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53F3D-F6D6-4239-834C-F64D630B2D44}"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070B2-4774-4C63-BB67-4FB645E5107A}" type="slidenum">
              <a:rPr lang="en-US" smtClean="0"/>
              <a:t>‹#›</a:t>
            </a:fld>
            <a:endParaRPr lang="en-US"/>
          </a:p>
        </p:txBody>
      </p:sp>
    </p:spTree>
    <p:extLst>
      <p:ext uri="{BB962C8B-B14F-4D97-AF65-F5344CB8AC3E}">
        <p14:creationId xmlns:p14="http://schemas.microsoft.com/office/powerpoint/2010/main" val="3832127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6B53EE-F2B7-4B96-8687-98416028CD58}" type="slidenum">
              <a:rPr lang="en-US" smtClean="0"/>
              <a:t>6</a:t>
            </a:fld>
            <a:endParaRPr lang="en-US"/>
          </a:p>
        </p:txBody>
      </p:sp>
    </p:spTree>
    <p:extLst>
      <p:ext uri="{BB962C8B-B14F-4D97-AF65-F5344CB8AC3E}">
        <p14:creationId xmlns:p14="http://schemas.microsoft.com/office/powerpoint/2010/main" val="3835473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6B53EE-F2B7-4B96-8687-98416028CD58}" type="slidenum">
              <a:rPr lang="en-US" smtClean="0"/>
              <a:t>7</a:t>
            </a:fld>
            <a:endParaRPr lang="en-US"/>
          </a:p>
        </p:txBody>
      </p:sp>
    </p:spTree>
    <p:extLst>
      <p:ext uri="{BB962C8B-B14F-4D97-AF65-F5344CB8AC3E}">
        <p14:creationId xmlns:p14="http://schemas.microsoft.com/office/powerpoint/2010/main" val="1825783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6B53EE-F2B7-4B96-8687-98416028CD58}" type="slidenum">
              <a:rPr lang="en-US" smtClean="0"/>
              <a:t>8</a:t>
            </a:fld>
            <a:endParaRPr lang="en-US"/>
          </a:p>
        </p:txBody>
      </p:sp>
    </p:spTree>
    <p:extLst>
      <p:ext uri="{BB962C8B-B14F-4D97-AF65-F5344CB8AC3E}">
        <p14:creationId xmlns:p14="http://schemas.microsoft.com/office/powerpoint/2010/main" val="3914321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6B53EE-F2B7-4B96-8687-98416028CD58}" type="slidenum">
              <a:rPr lang="en-US" smtClean="0"/>
              <a:t>9</a:t>
            </a:fld>
            <a:endParaRPr lang="en-US"/>
          </a:p>
        </p:txBody>
      </p:sp>
    </p:spTree>
    <p:extLst>
      <p:ext uri="{BB962C8B-B14F-4D97-AF65-F5344CB8AC3E}">
        <p14:creationId xmlns:p14="http://schemas.microsoft.com/office/powerpoint/2010/main" val="766476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Imp’t</a:t>
            </a:r>
            <a:r>
              <a:rPr lang="en-US" dirty="0"/>
              <a:t> point that these show change between (2000-2010) period and (2010-2019) period…. Combining panels to reduce uncertainty, but losing temporal resolution. If we look only at data from the most recent panel, we see kind of the same thing… will do that in the modeling bit by adding a YEAR covariate</a:t>
            </a:r>
          </a:p>
        </p:txBody>
      </p:sp>
      <p:sp>
        <p:nvSpPr>
          <p:cNvPr id="4" name="Slide Number Placeholder 3"/>
          <p:cNvSpPr>
            <a:spLocks noGrp="1"/>
          </p:cNvSpPr>
          <p:nvPr>
            <p:ph type="sldNum" sz="quarter" idx="5"/>
          </p:nvPr>
        </p:nvSpPr>
        <p:spPr/>
        <p:txBody>
          <a:bodyPr/>
          <a:lstStyle/>
          <a:p>
            <a:fld id="{066B53EE-F2B7-4B96-8687-98416028CD58}" type="slidenum">
              <a:rPr lang="en-US" smtClean="0"/>
              <a:t>10</a:t>
            </a:fld>
            <a:endParaRPr lang="en-US"/>
          </a:p>
        </p:txBody>
      </p:sp>
    </p:spTree>
    <p:extLst>
      <p:ext uri="{BB962C8B-B14F-4D97-AF65-F5344CB8AC3E}">
        <p14:creationId xmlns:p14="http://schemas.microsoft.com/office/powerpoint/2010/main" val="3157319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A12FB-7F2E-F3F0-B6A5-218F2821A7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6717C7-FB56-BB4D-952E-666B94C6B7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0BE7BE-841A-D3E6-0B84-CCAC031023C0}"/>
              </a:ext>
            </a:extLst>
          </p:cNvPr>
          <p:cNvSpPr>
            <a:spLocks noGrp="1"/>
          </p:cNvSpPr>
          <p:nvPr>
            <p:ph type="dt" sz="half" idx="10"/>
          </p:nvPr>
        </p:nvSpPr>
        <p:spPr/>
        <p:txBody>
          <a:bodyPr/>
          <a:lstStyle/>
          <a:p>
            <a:fld id="{B3231890-81DB-4E39-85B2-88E713771CBB}" type="datetimeFigureOut">
              <a:rPr lang="en-US" smtClean="0"/>
              <a:t>4/30/2024</a:t>
            </a:fld>
            <a:endParaRPr lang="en-US"/>
          </a:p>
        </p:txBody>
      </p:sp>
      <p:sp>
        <p:nvSpPr>
          <p:cNvPr id="5" name="Footer Placeholder 4">
            <a:extLst>
              <a:ext uri="{FF2B5EF4-FFF2-40B4-BE49-F238E27FC236}">
                <a16:creationId xmlns:a16="http://schemas.microsoft.com/office/drawing/2014/main" id="{1A345C40-9AA0-1F25-CDB2-092C8087B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D15F2-4BEF-22A0-5641-D4DDDA40D9EB}"/>
              </a:ext>
            </a:extLst>
          </p:cNvPr>
          <p:cNvSpPr>
            <a:spLocks noGrp="1"/>
          </p:cNvSpPr>
          <p:nvPr>
            <p:ph type="sldNum" sz="quarter" idx="12"/>
          </p:nvPr>
        </p:nvSpPr>
        <p:spPr/>
        <p:txBody>
          <a:bodyPr/>
          <a:lstStyle/>
          <a:p>
            <a:fld id="{CF428041-2D51-4D02-BFCA-1BA81E96F886}" type="slidenum">
              <a:rPr lang="en-US" smtClean="0"/>
              <a:t>‹#›</a:t>
            </a:fld>
            <a:endParaRPr lang="en-US"/>
          </a:p>
        </p:txBody>
      </p:sp>
    </p:spTree>
    <p:extLst>
      <p:ext uri="{BB962C8B-B14F-4D97-AF65-F5344CB8AC3E}">
        <p14:creationId xmlns:p14="http://schemas.microsoft.com/office/powerpoint/2010/main" val="384317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860E-726A-409A-E0B2-072BA8DAD0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E9418A-7D51-E586-080D-0993AA01A2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7E86B2-281B-FD31-D891-0FAE6BC5614B}"/>
              </a:ext>
            </a:extLst>
          </p:cNvPr>
          <p:cNvSpPr>
            <a:spLocks noGrp="1"/>
          </p:cNvSpPr>
          <p:nvPr>
            <p:ph type="dt" sz="half" idx="10"/>
          </p:nvPr>
        </p:nvSpPr>
        <p:spPr/>
        <p:txBody>
          <a:bodyPr/>
          <a:lstStyle/>
          <a:p>
            <a:fld id="{B3231890-81DB-4E39-85B2-88E713771CBB}" type="datetimeFigureOut">
              <a:rPr lang="en-US" smtClean="0"/>
              <a:t>4/30/2024</a:t>
            </a:fld>
            <a:endParaRPr lang="en-US"/>
          </a:p>
        </p:txBody>
      </p:sp>
      <p:sp>
        <p:nvSpPr>
          <p:cNvPr id="5" name="Footer Placeholder 4">
            <a:extLst>
              <a:ext uri="{FF2B5EF4-FFF2-40B4-BE49-F238E27FC236}">
                <a16:creationId xmlns:a16="http://schemas.microsoft.com/office/drawing/2014/main" id="{F508E3C2-DF5D-A342-C1C7-B66773456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993AC-62A4-9D88-D991-3EA891B67D2B}"/>
              </a:ext>
            </a:extLst>
          </p:cNvPr>
          <p:cNvSpPr>
            <a:spLocks noGrp="1"/>
          </p:cNvSpPr>
          <p:nvPr>
            <p:ph type="sldNum" sz="quarter" idx="12"/>
          </p:nvPr>
        </p:nvSpPr>
        <p:spPr/>
        <p:txBody>
          <a:bodyPr/>
          <a:lstStyle/>
          <a:p>
            <a:fld id="{CF428041-2D51-4D02-BFCA-1BA81E96F886}" type="slidenum">
              <a:rPr lang="en-US" smtClean="0"/>
              <a:t>‹#›</a:t>
            </a:fld>
            <a:endParaRPr lang="en-US"/>
          </a:p>
        </p:txBody>
      </p:sp>
    </p:spTree>
    <p:extLst>
      <p:ext uri="{BB962C8B-B14F-4D97-AF65-F5344CB8AC3E}">
        <p14:creationId xmlns:p14="http://schemas.microsoft.com/office/powerpoint/2010/main" val="719319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994994-C336-B632-2668-B4FB27EA0E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891AC6-0258-FE69-92CB-8D6F0279D8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D298E-D827-A2C0-A50B-7E313F00FA0F}"/>
              </a:ext>
            </a:extLst>
          </p:cNvPr>
          <p:cNvSpPr>
            <a:spLocks noGrp="1"/>
          </p:cNvSpPr>
          <p:nvPr>
            <p:ph type="dt" sz="half" idx="10"/>
          </p:nvPr>
        </p:nvSpPr>
        <p:spPr/>
        <p:txBody>
          <a:bodyPr/>
          <a:lstStyle/>
          <a:p>
            <a:fld id="{B3231890-81DB-4E39-85B2-88E713771CBB}" type="datetimeFigureOut">
              <a:rPr lang="en-US" smtClean="0"/>
              <a:t>4/30/2024</a:t>
            </a:fld>
            <a:endParaRPr lang="en-US"/>
          </a:p>
        </p:txBody>
      </p:sp>
      <p:sp>
        <p:nvSpPr>
          <p:cNvPr id="5" name="Footer Placeholder 4">
            <a:extLst>
              <a:ext uri="{FF2B5EF4-FFF2-40B4-BE49-F238E27FC236}">
                <a16:creationId xmlns:a16="http://schemas.microsoft.com/office/drawing/2014/main" id="{C0440D26-67EF-142D-D58D-EBAFE16C0C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D16F3-089B-D157-86D8-4CA0EDFCADEB}"/>
              </a:ext>
            </a:extLst>
          </p:cNvPr>
          <p:cNvSpPr>
            <a:spLocks noGrp="1"/>
          </p:cNvSpPr>
          <p:nvPr>
            <p:ph type="sldNum" sz="quarter" idx="12"/>
          </p:nvPr>
        </p:nvSpPr>
        <p:spPr/>
        <p:txBody>
          <a:bodyPr/>
          <a:lstStyle/>
          <a:p>
            <a:fld id="{CF428041-2D51-4D02-BFCA-1BA81E96F886}" type="slidenum">
              <a:rPr lang="en-US" smtClean="0"/>
              <a:t>‹#›</a:t>
            </a:fld>
            <a:endParaRPr lang="en-US"/>
          </a:p>
        </p:txBody>
      </p:sp>
    </p:spTree>
    <p:extLst>
      <p:ext uri="{BB962C8B-B14F-4D97-AF65-F5344CB8AC3E}">
        <p14:creationId xmlns:p14="http://schemas.microsoft.com/office/powerpoint/2010/main" val="117806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9AF0-6AB4-7A61-CA5D-F905FEF6C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01AEE-ABD5-8ADD-4B71-ECB5BA8AD8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BB50B-7708-131B-3DD3-151E3084B6D4}"/>
              </a:ext>
            </a:extLst>
          </p:cNvPr>
          <p:cNvSpPr>
            <a:spLocks noGrp="1"/>
          </p:cNvSpPr>
          <p:nvPr>
            <p:ph type="dt" sz="half" idx="10"/>
          </p:nvPr>
        </p:nvSpPr>
        <p:spPr/>
        <p:txBody>
          <a:bodyPr/>
          <a:lstStyle/>
          <a:p>
            <a:fld id="{B3231890-81DB-4E39-85B2-88E713771CBB}" type="datetimeFigureOut">
              <a:rPr lang="en-US" smtClean="0"/>
              <a:t>4/30/2024</a:t>
            </a:fld>
            <a:endParaRPr lang="en-US"/>
          </a:p>
        </p:txBody>
      </p:sp>
      <p:sp>
        <p:nvSpPr>
          <p:cNvPr id="5" name="Footer Placeholder 4">
            <a:extLst>
              <a:ext uri="{FF2B5EF4-FFF2-40B4-BE49-F238E27FC236}">
                <a16:creationId xmlns:a16="http://schemas.microsoft.com/office/drawing/2014/main" id="{027FBDE0-2769-7898-C315-85482B7A1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66E0C-B7D3-6191-64CB-78B6B35363F9}"/>
              </a:ext>
            </a:extLst>
          </p:cNvPr>
          <p:cNvSpPr>
            <a:spLocks noGrp="1"/>
          </p:cNvSpPr>
          <p:nvPr>
            <p:ph type="sldNum" sz="quarter" idx="12"/>
          </p:nvPr>
        </p:nvSpPr>
        <p:spPr/>
        <p:txBody>
          <a:bodyPr/>
          <a:lstStyle/>
          <a:p>
            <a:fld id="{CF428041-2D51-4D02-BFCA-1BA81E96F886}" type="slidenum">
              <a:rPr lang="en-US" smtClean="0"/>
              <a:t>‹#›</a:t>
            </a:fld>
            <a:endParaRPr lang="en-US"/>
          </a:p>
        </p:txBody>
      </p:sp>
    </p:spTree>
    <p:extLst>
      <p:ext uri="{BB962C8B-B14F-4D97-AF65-F5344CB8AC3E}">
        <p14:creationId xmlns:p14="http://schemas.microsoft.com/office/powerpoint/2010/main" val="3543429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E29AD-9B15-4366-E982-8CDBC4C7CB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31BFB8-AF55-4439-212E-42D1D03B2A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DCB677-A08C-8413-0B5F-7C6DCE35CBFB}"/>
              </a:ext>
            </a:extLst>
          </p:cNvPr>
          <p:cNvSpPr>
            <a:spLocks noGrp="1"/>
          </p:cNvSpPr>
          <p:nvPr>
            <p:ph type="dt" sz="half" idx="10"/>
          </p:nvPr>
        </p:nvSpPr>
        <p:spPr/>
        <p:txBody>
          <a:bodyPr/>
          <a:lstStyle/>
          <a:p>
            <a:fld id="{B3231890-81DB-4E39-85B2-88E713771CBB}" type="datetimeFigureOut">
              <a:rPr lang="en-US" smtClean="0"/>
              <a:t>4/30/2024</a:t>
            </a:fld>
            <a:endParaRPr lang="en-US"/>
          </a:p>
        </p:txBody>
      </p:sp>
      <p:sp>
        <p:nvSpPr>
          <p:cNvPr id="5" name="Footer Placeholder 4">
            <a:extLst>
              <a:ext uri="{FF2B5EF4-FFF2-40B4-BE49-F238E27FC236}">
                <a16:creationId xmlns:a16="http://schemas.microsoft.com/office/drawing/2014/main" id="{A16D7DE7-6BA5-70D6-5504-7254C92BE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B7F7D-0869-1371-5A1A-07E907B0C4F2}"/>
              </a:ext>
            </a:extLst>
          </p:cNvPr>
          <p:cNvSpPr>
            <a:spLocks noGrp="1"/>
          </p:cNvSpPr>
          <p:nvPr>
            <p:ph type="sldNum" sz="quarter" idx="12"/>
          </p:nvPr>
        </p:nvSpPr>
        <p:spPr/>
        <p:txBody>
          <a:bodyPr/>
          <a:lstStyle/>
          <a:p>
            <a:fld id="{CF428041-2D51-4D02-BFCA-1BA81E96F886}" type="slidenum">
              <a:rPr lang="en-US" smtClean="0"/>
              <a:t>‹#›</a:t>
            </a:fld>
            <a:endParaRPr lang="en-US"/>
          </a:p>
        </p:txBody>
      </p:sp>
    </p:spTree>
    <p:extLst>
      <p:ext uri="{BB962C8B-B14F-4D97-AF65-F5344CB8AC3E}">
        <p14:creationId xmlns:p14="http://schemas.microsoft.com/office/powerpoint/2010/main" val="1261238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C7471-2437-6A6C-AE9B-907A9943EC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14AF31-6DF4-AF6A-B256-0F02FC6C27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F95F16-E328-04DA-0D76-75C282FA8F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BCED14-E3B9-E887-0550-3E033C539218}"/>
              </a:ext>
            </a:extLst>
          </p:cNvPr>
          <p:cNvSpPr>
            <a:spLocks noGrp="1"/>
          </p:cNvSpPr>
          <p:nvPr>
            <p:ph type="dt" sz="half" idx="10"/>
          </p:nvPr>
        </p:nvSpPr>
        <p:spPr/>
        <p:txBody>
          <a:bodyPr/>
          <a:lstStyle/>
          <a:p>
            <a:fld id="{B3231890-81DB-4E39-85B2-88E713771CBB}" type="datetimeFigureOut">
              <a:rPr lang="en-US" smtClean="0"/>
              <a:t>4/30/2024</a:t>
            </a:fld>
            <a:endParaRPr lang="en-US"/>
          </a:p>
        </p:txBody>
      </p:sp>
      <p:sp>
        <p:nvSpPr>
          <p:cNvPr id="6" name="Footer Placeholder 5">
            <a:extLst>
              <a:ext uri="{FF2B5EF4-FFF2-40B4-BE49-F238E27FC236}">
                <a16:creationId xmlns:a16="http://schemas.microsoft.com/office/drawing/2014/main" id="{1AE9F2D3-5D00-B952-BFA7-8C3A1F70E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124D24-CE47-1092-AEAA-C4BE8A555404}"/>
              </a:ext>
            </a:extLst>
          </p:cNvPr>
          <p:cNvSpPr>
            <a:spLocks noGrp="1"/>
          </p:cNvSpPr>
          <p:nvPr>
            <p:ph type="sldNum" sz="quarter" idx="12"/>
          </p:nvPr>
        </p:nvSpPr>
        <p:spPr/>
        <p:txBody>
          <a:bodyPr/>
          <a:lstStyle/>
          <a:p>
            <a:fld id="{CF428041-2D51-4D02-BFCA-1BA81E96F886}" type="slidenum">
              <a:rPr lang="en-US" smtClean="0"/>
              <a:t>‹#›</a:t>
            </a:fld>
            <a:endParaRPr lang="en-US"/>
          </a:p>
        </p:txBody>
      </p:sp>
    </p:spTree>
    <p:extLst>
      <p:ext uri="{BB962C8B-B14F-4D97-AF65-F5344CB8AC3E}">
        <p14:creationId xmlns:p14="http://schemas.microsoft.com/office/powerpoint/2010/main" val="401916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C1A2-99AB-79F3-F846-758836C792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94F557-3F86-480E-F298-8DA317BD2A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4BE97D-100C-7312-BF3C-1250124BCD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43E21A-A727-EC8A-C639-A735B367AD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0856AB-C56B-D11C-A6DB-F3A5BD2F3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DEE571-8C30-2AE7-8852-BCA95E84CFA8}"/>
              </a:ext>
            </a:extLst>
          </p:cNvPr>
          <p:cNvSpPr>
            <a:spLocks noGrp="1"/>
          </p:cNvSpPr>
          <p:nvPr>
            <p:ph type="dt" sz="half" idx="10"/>
          </p:nvPr>
        </p:nvSpPr>
        <p:spPr/>
        <p:txBody>
          <a:bodyPr/>
          <a:lstStyle/>
          <a:p>
            <a:fld id="{B3231890-81DB-4E39-85B2-88E713771CBB}" type="datetimeFigureOut">
              <a:rPr lang="en-US" smtClean="0"/>
              <a:t>4/30/2024</a:t>
            </a:fld>
            <a:endParaRPr lang="en-US"/>
          </a:p>
        </p:txBody>
      </p:sp>
      <p:sp>
        <p:nvSpPr>
          <p:cNvPr id="8" name="Footer Placeholder 7">
            <a:extLst>
              <a:ext uri="{FF2B5EF4-FFF2-40B4-BE49-F238E27FC236}">
                <a16:creationId xmlns:a16="http://schemas.microsoft.com/office/drawing/2014/main" id="{65BA17DF-C9B6-0E2A-9119-FBFEA4C60B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1C81B3-764E-E9CC-557B-595E88CE24B8}"/>
              </a:ext>
            </a:extLst>
          </p:cNvPr>
          <p:cNvSpPr>
            <a:spLocks noGrp="1"/>
          </p:cNvSpPr>
          <p:nvPr>
            <p:ph type="sldNum" sz="quarter" idx="12"/>
          </p:nvPr>
        </p:nvSpPr>
        <p:spPr/>
        <p:txBody>
          <a:bodyPr/>
          <a:lstStyle/>
          <a:p>
            <a:fld id="{CF428041-2D51-4D02-BFCA-1BA81E96F886}" type="slidenum">
              <a:rPr lang="en-US" smtClean="0"/>
              <a:t>‹#›</a:t>
            </a:fld>
            <a:endParaRPr lang="en-US"/>
          </a:p>
        </p:txBody>
      </p:sp>
    </p:spTree>
    <p:extLst>
      <p:ext uri="{BB962C8B-B14F-4D97-AF65-F5344CB8AC3E}">
        <p14:creationId xmlns:p14="http://schemas.microsoft.com/office/powerpoint/2010/main" val="1294667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0E1E-6ED9-6B22-C070-DED02FD661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4EA027-2016-4063-16E7-C322F7B428AD}"/>
              </a:ext>
            </a:extLst>
          </p:cNvPr>
          <p:cNvSpPr>
            <a:spLocks noGrp="1"/>
          </p:cNvSpPr>
          <p:nvPr>
            <p:ph type="dt" sz="half" idx="10"/>
          </p:nvPr>
        </p:nvSpPr>
        <p:spPr/>
        <p:txBody>
          <a:bodyPr/>
          <a:lstStyle/>
          <a:p>
            <a:fld id="{B3231890-81DB-4E39-85B2-88E713771CBB}" type="datetimeFigureOut">
              <a:rPr lang="en-US" smtClean="0"/>
              <a:t>4/30/2024</a:t>
            </a:fld>
            <a:endParaRPr lang="en-US"/>
          </a:p>
        </p:txBody>
      </p:sp>
      <p:sp>
        <p:nvSpPr>
          <p:cNvPr id="4" name="Footer Placeholder 3">
            <a:extLst>
              <a:ext uri="{FF2B5EF4-FFF2-40B4-BE49-F238E27FC236}">
                <a16:creationId xmlns:a16="http://schemas.microsoft.com/office/drawing/2014/main" id="{3A537284-D797-DE8B-F5E7-76C1B584A4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FCB19-331A-8E10-5A56-10BE9802F3C4}"/>
              </a:ext>
            </a:extLst>
          </p:cNvPr>
          <p:cNvSpPr>
            <a:spLocks noGrp="1"/>
          </p:cNvSpPr>
          <p:nvPr>
            <p:ph type="sldNum" sz="quarter" idx="12"/>
          </p:nvPr>
        </p:nvSpPr>
        <p:spPr/>
        <p:txBody>
          <a:bodyPr/>
          <a:lstStyle/>
          <a:p>
            <a:fld id="{CF428041-2D51-4D02-BFCA-1BA81E96F886}" type="slidenum">
              <a:rPr lang="en-US" smtClean="0"/>
              <a:t>‹#›</a:t>
            </a:fld>
            <a:endParaRPr lang="en-US"/>
          </a:p>
        </p:txBody>
      </p:sp>
    </p:spTree>
    <p:extLst>
      <p:ext uri="{BB962C8B-B14F-4D97-AF65-F5344CB8AC3E}">
        <p14:creationId xmlns:p14="http://schemas.microsoft.com/office/powerpoint/2010/main" val="315939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2D994-4DF5-60A6-0747-46E5309ECC63}"/>
              </a:ext>
            </a:extLst>
          </p:cNvPr>
          <p:cNvSpPr>
            <a:spLocks noGrp="1"/>
          </p:cNvSpPr>
          <p:nvPr>
            <p:ph type="dt" sz="half" idx="10"/>
          </p:nvPr>
        </p:nvSpPr>
        <p:spPr/>
        <p:txBody>
          <a:bodyPr/>
          <a:lstStyle/>
          <a:p>
            <a:fld id="{B3231890-81DB-4E39-85B2-88E713771CBB}" type="datetimeFigureOut">
              <a:rPr lang="en-US" smtClean="0"/>
              <a:t>4/30/2024</a:t>
            </a:fld>
            <a:endParaRPr lang="en-US"/>
          </a:p>
        </p:txBody>
      </p:sp>
      <p:sp>
        <p:nvSpPr>
          <p:cNvPr id="3" name="Footer Placeholder 2">
            <a:extLst>
              <a:ext uri="{FF2B5EF4-FFF2-40B4-BE49-F238E27FC236}">
                <a16:creationId xmlns:a16="http://schemas.microsoft.com/office/drawing/2014/main" id="{1FF60FB7-0361-FAA5-0B1E-73AFB12052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43911E-D452-2883-25BF-DA61A0DDC49D}"/>
              </a:ext>
            </a:extLst>
          </p:cNvPr>
          <p:cNvSpPr>
            <a:spLocks noGrp="1"/>
          </p:cNvSpPr>
          <p:nvPr>
            <p:ph type="sldNum" sz="quarter" idx="12"/>
          </p:nvPr>
        </p:nvSpPr>
        <p:spPr/>
        <p:txBody>
          <a:bodyPr/>
          <a:lstStyle/>
          <a:p>
            <a:fld id="{CF428041-2D51-4D02-BFCA-1BA81E96F886}" type="slidenum">
              <a:rPr lang="en-US" smtClean="0"/>
              <a:t>‹#›</a:t>
            </a:fld>
            <a:endParaRPr lang="en-US"/>
          </a:p>
        </p:txBody>
      </p:sp>
    </p:spTree>
    <p:extLst>
      <p:ext uri="{BB962C8B-B14F-4D97-AF65-F5344CB8AC3E}">
        <p14:creationId xmlns:p14="http://schemas.microsoft.com/office/powerpoint/2010/main" val="425722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DD391-380D-F501-DC50-4D4D1441CE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1CD3ED-B48A-A012-D694-1F0381DCAC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A8F5FA-BEC7-A020-2D93-FD8BD755F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ED1646-903B-DC16-B192-DC5D917F990C}"/>
              </a:ext>
            </a:extLst>
          </p:cNvPr>
          <p:cNvSpPr>
            <a:spLocks noGrp="1"/>
          </p:cNvSpPr>
          <p:nvPr>
            <p:ph type="dt" sz="half" idx="10"/>
          </p:nvPr>
        </p:nvSpPr>
        <p:spPr/>
        <p:txBody>
          <a:bodyPr/>
          <a:lstStyle/>
          <a:p>
            <a:fld id="{B3231890-81DB-4E39-85B2-88E713771CBB}" type="datetimeFigureOut">
              <a:rPr lang="en-US" smtClean="0"/>
              <a:t>4/30/2024</a:t>
            </a:fld>
            <a:endParaRPr lang="en-US"/>
          </a:p>
        </p:txBody>
      </p:sp>
      <p:sp>
        <p:nvSpPr>
          <p:cNvPr id="6" name="Footer Placeholder 5">
            <a:extLst>
              <a:ext uri="{FF2B5EF4-FFF2-40B4-BE49-F238E27FC236}">
                <a16:creationId xmlns:a16="http://schemas.microsoft.com/office/drawing/2014/main" id="{6DD72516-85C2-9E4F-344A-D436EC041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ECAB2D-2157-E857-0A55-7AB68BACE867}"/>
              </a:ext>
            </a:extLst>
          </p:cNvPr>
          <p:cNvSpPr>
            <a:spLocks noGrp="1"/>
          </p:cNvSpPr>
          <p:nvPr>
            <p:ph type="sldNum" sz="quarter" idx="12"/>
          </p:nvPr>
        </p:nvSpPr>
        <p:spPr/>
        <p:txBody>
          <a:bodyPr/>
          <a:lstStyle/>
          <a:p>
            <a:fld id="{CF428041-2D51-4D02-BFCA-1BA81E96F886}" type="slidenum">
              <a:rPr lang="en-US" smtClean="0"/>
              <a:t>‹#›</a:t>
            </a:fld>
            <a:endParaRPr lang="en-US"/>
          </a:p>
        </p:txBody>
      </p:sp>
    </p:spTree>
    <p:extLst>
      <p:ext uri="{BB962C8B-B14F-4D97-AF65-F5344CB8AC3E}">
        <p14:creationId xmlns:p14="http://schemas.microsoft.com/office/powerpoint/2010/main" val="1837089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B3EA5-76C6-2570-280F-E3D5B828BB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4A4FC2-C500-8522-DA45-EA8F36E41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68D1BD-37FB-43E7-1A99-50109BEBFF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42F5D-125E-8F08-23F5-9BDC99C9FF41}"/>
              </a:ext>
            </a:extLst>
          </p:cNvPr>
          <p:cNvSpPr>
            <a:spLocks noGrp="1"/>
          </p:cNvSpPr>
          <p:nvPr>
            <p:ph type="dt" sz="half" idx="10"/>
          </p:nvPr>
        </p:nvSpPr>
        <p:spPr/>
        <p:txBody>
          <a:bodyPr/>
          <a:lstStyle/>
          <a:p>
            <a:fld id="{B3231890-81DB-4E39-85B2-88E713771CBB}" type="datetimeFigureOut">
              <a:rPr lang="en-US" smtClean="0"/>
              <a:t>4/30/2024</a:t>
            </a:fld>
            <a:endParaRPr lang="en-US"/>
          </a:p>
        </p:txBody>
      </p:sp>
      <p:sp>
        <p:nvSpPr>
          <p:cNvPr id="6" name="Footer Placeholder 5">
            <a:extLst>
              <a:ext uri="{FF2B5EF4-FFF2-40B4-BE49-F238E27FC236}">
                <a16:creationId xmlns:a16="http://schemas.microsoft.com/office/drawing/2014/main" id="{D778FF7E-0678-10A4-439C-720597AB1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90E1C-5E6B-8EBD-EF04-788E99527B75}"/>
              </a:ext>
            </a:extLst>
          </p:cNvPr>
          <p:cNvSpPr>
            <a:spLocks noGrp="1"/>
          </p:cNvSpPr>
          <p:nvPr>
            <p:ph type="sldNum" sz="quarter" idx="12"/>
          </p:nvPr>
        </p:nvSpPr>
        <p:spPr/>
        <p:txBody>
          <a:bodyPr/>
          <a:lstStyle/>
          <a:p>
            <a:fld id="{CF428041-2D51-4D02-BFCA-1BA81E96F886}" type="slidenum">
              <a:rPr lang="en-US" smtClean="0"/>
              <a:t>‹#›</a:t>
            </a:fld>
            <a:endParaRPr lang="en-US"/>
          </a:p>
        </p:txBody>
      </p:sp>
    </p:spTree>
    <p:extLst>
      <p:ext uri="{BB962C8B-B14F-4D97-AF65-F5344CB8AC3E}">
        <p14:creationId xmlns:p14="http://schemas.microsoft.com/office/powerpoint/2010/main" val="715419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61E60-9D2B-04AE-0572-B5FDFF2453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125987-A562-53BE-A16F-C820B8FBC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CBF083-889A-B0B3-BEBF-E4406D5352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231890-81DB-4E39-85B2-88E713771CBB}" type="datetimeFigureOut">
              <a:rPr lang="en-US" smtClean="0"/>
              <a:t>4/30/2024</a:t>
            </a:fld>
            <a:endParaRPr lang="en-US"/>
          </a:p>
        </p:txBody>
      </p:sp>
      <p:sp>
        <p:nvSpPr>
          <p:cNvPr id="5" name="Footer Placeholder 4">
            <a:extLst>
              <a:ext uri="{FF2B5EF4-FFF2-40B4-BE49-F238E27FC236}">
                <a16:creationId xmlns:a16="http://schemas.microsoft.com/office/drawing/2014/main" id="{849690DD-D65B-9A27-BA91-47B570FEEA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D11928-1C04-C484-D0D9-A133A5422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28041-2D51-4D02-BFCA-1BA81E96F886}" type="slidenum">
              <a:rPr lang="en-US" smtClean="0"/>
              <a:t>‹#›</a:t>
            </a:fld>
            <a:endParaRPr lang="en-US"/>
          </a:p>
        </p:txBody>
      </p:sp>
    </p:spTree>
    <p:extLst>
      <p:ext uri="{BB962C8B-B14F-4D97-AF65-F5344CB8AC3E}">
        <p14:creationId xmlns:p14="http://schemas.microsoft.com/office/powerpoint/2010/main" val="73270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1B74-B9B5-3822-4E5B-8B7E47B720B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D0C89B0-91EF-0078-C8F3-35083DEED5F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55783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CAA268-4191-4C8F-858A-25EB67C71375}"/>
              </a:ext>
            </a:extLst>
          </p:cNvPr>
          <p:cNvSpPr txBox="1"/>
          <p:nvPr/>
        </p:nvSpPr>
        <p:spPr>
          <a:xfrm>
            <a:off x="211859" y="260355"/>
            <a:ext cx="5916577" cy="2123658"/>
          </a:xfrm>
          <a:prstGeom prst="rect">
            <a:avLst/>
          </a:prstGeom>
          <a:noFill/>
        </p:spPr>
        <p:txBody>
          <a:bodyPr wrap="square" rtlCol="0">
            <a:spAutoFit/>
          </a:bodyPr>
          <a:lstStyle/>
          <a:p>
            <a:r>
              <a:rPr lang="en-US" sz="3200" dirty="0">
                <a:latin typeface="Avenir Next LT Pro" panose="020B0504020202020204" pitchFamily="34" charset="0"/>
              </a:rPr>
              <a:t>General </a:t>
            </a:r>
            <a:r>
              <a:rPr lang="en-US" sz="3600" b="1" dirty="0">
                <a:solidFill>
                  <a:srgbClr val="C00000"/>
                </a:solidFill>
                <a:latin typeface="Avenir Next LT Pro" panose="020B0504020202020204" pitchFamily="34" charset="0"/>
              </a:rPr>
              <a:t>decline</a:t>
            </a:r>
            <a:r>
              <a:rPr lang="en-US" sz="3200" dirty="0">
                <a:latin typeface="Avenir Next LT Pro" panose="020B0504020202020204" pitchFamily="34" charset="0"/>
              </a:rPr>
              <a:t> across </a:t>
            </a:r>
            <a:r>
              <a:rPr lang="en-US" sz="3200" b="1" dirty="0">
                <a:latin typeface="Avenir Next LT Pro" panose="020B0504020202020204" pitchFamily="34" charset="0"/>
              </a:rPr>
              <a:t>62% </a:t>
            </a:r>
            <a:r>
              <a:rPr lang="en-US" sz="3200" dirty="0">
                <a:latin typeface="Avenir Next LT Pro" panose="020B0504020202020204" pitchFamily="34" charset="0"/>
              </a:rPr>
              <a:t>of subalpine fir range</a:t>
            </a:r>
          </a:p>
          <a:p>
            <a:endParaRPr lang="en-US" sz="3200" dirty="0">
              <a:latin typeface="Avenir Next LT Pro" panose="020B0504020202020204" pitchFamily="34" charset="0"/>
            </a:endParaRPr>
          </a:p>
          <a:p>
            <a:endParaRPr lang="en-US" sz="3200" dirty="0">
              <a:latin typeface="Avenir Next LT Pro" panose="020B0504020202020204" pitchFamily="34" charset="0"/>
            </a:endParaRPr>
          </a:p>
        </p:txBody>
      </p:sp>
      <p:pic>
        <p:nvPicPr>
          <p:cNvPr id="4" name="Picture 3" descr="A map of the united states&#10;&#10;Description automatically generated">
            <a:extLst>
              <a:ext uri="{FF2B5EF4-FFF2-40B4-BE49-F238E27FC236}">
                <a16:creationId xmlns:a16="http://schemas.microsoft.com/office/drawing/2014/main" id="{1685BA7A-32F0-481D-B50F-FECB909F98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5376" y="2126511"/>
            <a:ext cx="4573703" cy="4108365"/>
          </a:xfrm>
          <a:prstGeom prst="rect">
            <a:avLst/>
          </a:prstGeom>
        </p:spPr>
      </p:pic>
      <p:pic>
        <p:nvPicPr>
          <p:cNvPr id="9" name="Picture 8" descr="A map of the united states&#10;&#10;Description automatically generated">
            <a:extLst>
              <a:ext uri="{FF2B5EF4-FFF2-40B4-BE49-F238E27FC236}">
                <a16:creationId xmlns:a16="http://schemas.microsoft.com/office/drawing/2014/main" id="{3CD5CBEF-4474-0D99-2A47-E5352D348AB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69189" y="726482"/>
            <a:ext cx="5796116" cy="5637264"/>
          </a:xfrm>
          <a:prstGeom prst="rect">
            <a:avLst/>
          </a:prstGeom>
        </p:spPr>
      </p:pic>
      <p:sp>
        <p:nvSpPr>
          <p:cNvPr id="2" name="TextBox 1">
            <a:extLst>
              <a:ext uri="{FF2B5EF4-FFF2-40B4-BE49-F238E27FC236}">
                <a16:creationId xmlns:a16="http://schemas.microsoft.com/office/drawing/2014/main" id="{36DE6635-C4A0-0F6E-F971-60089B547642}"/>
              </a:ext>
            </a:extLst>
          </p:cNvPr>
          <p:cNvSpPr txBox="1"/>
          <p:nvPr/>
        </p:nvSpPr>
        <p:spPr>
          <a:xfrm>
            <a:off x="8055428" y="6365417"/>
            <a:ext cx="4136572" cy="400110"/>
          </a:xfrm>
          <a:prstGeom prst="rect">
            <a:avLst/>
          </a:prstGeom>
          <a:noFill/>
        </p:spPr>
        <p:txBody>
          <a:bodyPr wrap="square" rtlCol="0">
            <a:spAutoFit/>
          </a:bodyPr>
          <a:lstStyle/>
          <a:p>
            <a:r>
              <a:rPr lang="en-US" sz="2000" dirty="0"/>
              <a:t>Perret </a:t>
            </a:r>
            <a:r>
              <a:rPr lang="en-US" sz="2000" i="1" dirty="0"/>
              <a:t>et al.,</a:t>
            </a:r>
            <a:r>
              <a:rPr lang="en-US" sz="2000" dirty="0"/>
              <a:t> 2023. </a:t>
            </a:r>
            <a:r>
              <a:rPr lang="en-US" sz="2000" i="1" dirty="0"/>
              <a:t>For. Ecol. &amp; Mgmt.</a:t>
            </a:r>
            <a:endParaRPr lang="en-US" sz="2000" dirty="0"/>
          </a:p>
        </p:txBody>
      </p:sp>
      <p:sp>
        <p:nvSpPr>
          <p:cNvPr id="5" name="TextBox 4">
            <a:extLst>
              <a:ext uri="{FF2B5EF4-FFF2-40B4-BE49-F238E27FC236}">
                <a16:creationId xmlns:a16="http://schemas.microsoft.com/office/drawing/2014/main" id="{F6A176DC-A119-0728-6AC8-E4DAD9404A30}"/>
              </a:ext>
            </a:extLst>
          </p:cNvPr>
          <p:cNvSpPr txBox="1"/>
          <p:nvPr/>
        </p:nvSpPr>
        <p:spPr>
          <a:xfrm>
            <a:off x="6618927" y="48891"/>
            <a:ext cx="4455886" cy="830997"/>
          </a:xfrm>
          <a:prstGeom prst="rect">
            <a:avLst/>
          </a:prstGeom>
          <a:noFill/>
        </p:spPr>
        <p:txBody>
          <a:bodyPr wrap="square" rtlCol="0">
            <a:spAutoFit/>
          </a:bodyPr>
          <a:lstStyle/>
          <a:p>
            <a:pPr algn="r"/>
            <a:r>
              <a:rPr lang="en-US" sz="2400" dirty="0">
                <a:latin typeface="Avenir Next LT Pro" panose="020B0504020202020204" pitchFamily="34" charset="0"/>
              </a:rPr>
              <a:t>2000-2009 to 2010-2019 inventory period</a:t>
            </a:r>
          </a:p>
        </p:txBody>
      </p:sp>
    </p:spTree>
    <p:extLst>
      <p:ext uri="{BB962C8B-B14F-4D97-AF65-F5344CB8AC3E}">
        <p14:creationId xmlns:p14="http://schemas.microsoft.com/office/powerpoint/2010/main" val="379530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F5C746D-8184-A029-F4CE-D540CB18592A}"/>
              </a:ext>
            </a:extLst>
          </p:cNvPr>
          <p:cNvGrpSpPr/>
          <p:nvPr/>
        </p:nvGrpSpPr>
        <p:grpSpPr>
          <a:xfrm>
            <a:off x="2178092" y="765905"/>
            <a:ext cx="7835816" cy="4892434"/>
            <a:chOff x="9557732" y="-1055600"/>
            <a:chExt cx="5172799" cy="3229731"/>
          </a:xfrm>
        </p:grpSpPr>
        <p:pic>
          <p:nvPicPr>
            <p:cNvPr id="7" name="Picture 6">
              <a:extLst>
                <a:ext uri="{FF2B5EF4-FFF2-40B4-BE49-F238E27FC236}">
                  <a16:creationId xmlns:a16="http://schemas.microsoft.com/office/drawing/2014/main" id="{8D6F246F-F67B-90F0-30B3-8241C0EAAD0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557732" y="406681"/>
              <a:ext cx="5172797" cy="1767450"/>
            </a:xfrm>
            <a:prstGeom prst="rect">
              <a:avLst/>
            </a:prstGeom>
          </p:spPr>
        </p:pic>
        <p:pic>
          <p:nvPicPr>
            <p:cNvPr id="8" name="Picture 7">
              <a:extLst>
                <a:ext uri="{FF2B5EF4-FFF2-40B4-BE49-F238E27FC236}">
                  <a16:creationId xmlns:a16="http://schemas.microsoft.com/office/drawing/2014/main" id="{94206E2E-977B-68E0-9FF5-17E1775D14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2015" y="-1055600"/>
              <a:ext cx="5168516" cy="1195033"/>
            </a:xfrm>
            <a:prstGeom prst="rect">
              <a:avLst/>
            </a:prstGeom>
          </p:spPr>
        </p:pic>
      </p:grpSp>
    </p:spTree>
    <p:extLst>
      <p:ext uri="{BB962C8B-B14F-4D97-AF65-F5344CB8AC3E}">
        <p14:creationId xmlns:p14="http://schemas.microsoft.com/office/powerpoint/2010/main" val="85126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952660-4B16-F606-83C4-50AA80255A0B}"/>
              </a:ext>
            </a:extLst>
          </p:cNvPr>
          <p:cNvSpPr/>
          <p:nvPr/>
        </p:nvSpPr>
        <p:spPr>
          <a:xfrm>
            <a:off x="682171" y="870857"/>
            <a:ext cx="725715" cy="1030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23D8714-E3FC-D36D-2D10-CE814977D9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1600200"/>
            <a:ext cx="5077534" cy="4795319"/>
          </a:xfrm>
          <a:prstGeom prst="rect">
            <a:avLst/>
          </a:prstGeom>
        </p:spPr>
      </p:pic>
      <p:sp>
        <p:nvSpPr>
          <p:cNvPr id="5" name="Arrow: Right 4">
            <a:extLst>
              <a:ext uri="{FF2B5EF4-FFF2-40B4-BE49-F238E27FC236}">
                <a16:creationId xmlns:a16="http://schemas.microsoft.com/office/drawing/2014/main" id="{20113A56-B98F-3F18-FB93-E126988A081B}"/>
              </a:ext>
            </a:extLst>
          </p:cNvPr>
          <p:cNvSpPr/>
          <p:nvPr/>
        </p:nvSpPr>
        <p:spPr>
          <a:xfrm>
            <a:off x="5050972" y="2950028"/>
            <a:ext cx="914400" cy="478972"/>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9BFDC34-CC52-37AD-6CD8-87771D42EE02}"/>
              </a:ext>
            </a:extLst>
          </p:cNvPr>
          <p:cNvGrpSpPr/>
          <p:nvPr/>
        </p:nvGrpSpPr>
        <p:grpSpPr>
          <a:xfrm>
            <a:off x="477269" y="1695535"/>
            <a:ext cx="4573703" cy="4108365"/>
            <a:chOff x="477269" y="1695535"/>
            <a:chExt cx="4573703" cy="4108365"/>
          </a:xfrm>
        </p:grpSpPr>
        <p:pic>
          <p:nvPicPr>
            <p:cNvPr id="6" name="Picture 5" descr="A map of the united states&#10;&#10;Description automatically generated">
              <a:extLst>
                <a:ext uri="{FF2B5EF4-FFF2-40B4-BE49-F238E27FC236}">
                  <a16:creationId xmlns:a16="http://schemas.microsoft.com/office/drawing/2014/main" id="{ED2F0551-F58A-6767-2B8C-F6477EF3D6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7269" y="1695535"/>
              <a:ext cx="4573703" cy="4108365"/>
            </a:xfrm>
            <a:prstGeom prst="rect">
              <a:avLst/>
            </a:prstGeom>
          </p:spPr>
        </p:pic>
        <p:sp>
          <p:nvSpPr>
            <p:cNvPr id="7" name="Rectangle 6">
              <a:extLst>
                <a:ext uri="{FF2B5EF4-FFF2-40B4-BE49-F238E27FC236}">
                  <a16:creationId xmlns:a16="http://schemas.microsoft.com/office/drawing/2014/main" id="{946171EF-BC5F-27B6-E382-DFFD63144D30}"/>
                </a:ext>
              </a:extLst>
            </p:cNvPr>
            <p:cNvSpPr/>
            <p:nvPr/>
          </p:nvSpPr>
          <p:spPr>
            <a:xfrm>
              <a:off x="2018661" y="2093106"/>
              <a:ext cx="1204686" cy="682171"/>
            </a:xfrm>
            <a:prstGeom prst="rect">
              <a:avLst/>
            </a:prstGeom>
            <a:solidFill>
              <a:srgbClr val="FF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8BB1C8-D47D-02B7-5F43-C1E76C78DFC4}"/>
                </a:ext>
              </a:extLst>
            </p:cNvPr>
            <p:cNvSpPr/>
            <p:nvPr/>
          </p:nvSpPr>
          <p:spPr>
            <a:xfrm>
              <a:off x="3427104" y="2200155"/>
              <a:ext cx="1204686" cy="682171"/>
            </a:xfrm>
            <a:prstGeom prst="rect">
              <a:avLst/>
            </a:prstGeom>
            <a:solidFill>
              <a:srgbClr val="104E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2117ED-9CB6-0F98-8B27-AA6851B75405}"/>
                </a:ext>
              </a:extLst>
            </p:cNvPr>
            <p:cNvSpPr/>
            <p:nvPr/>
          </p:nvSpPr>
          <p:spPr>
            <a:xfrm>
              <a:off x="3460484" y="3599458"/>
              <a:ext cx="1204686" cy="682171"/>
            </a:xfrm>
            <a:prstGeom prst="rect">
              <a:avLst/>
            </a:prstGeom>
            <a:solidFill>
              <a:srgbClr val="ADD8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18EBC4-4ADA-4B6C-9BBB-4D3D76A1DBEC}"/>
                </a:ext>
              </a:extLst>
            </p:cNvPr>
            <p:cNvSpPr/>
            <p:nvPr/>
          </p:nvSpPr>
          <p:spPr>
            <a:xfrm>
              <a:off x="1982375" y="3599458"/>
              <a:ext cx="1204686" cy="682171"/>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4E1444E9-5A87-CB06-1E60-9C847D1DC4D2}"/>
              </a:ext>
            </a:extLst>
          </p:cNvPr>
          <p:cNvSpPr txBox="1"/>
          <p:nvPr/>
        </p:nvSpPr>
        <p:spPr>
          <a:xfrm>
            <a:off x="1407886" y="749300"/>
            <a:ext cx="3456214" cy="954107"/>
          </a:xfrm>
          <a:prstGeom prst="rect">
            <a:avLst/>
          </a:prstGeom>
          <a:noFill/>
        </p:spPr>
        <p:txBody>
          <a:bodyPr wrap="square" rtlCol="0">
            <a:spAutoFit/>
          </a:bodyPr>
          <a:lstStyle/>
          <a:p>
            <a:pPr algn="ctr"/>
            <a:r>
              <a:rPr lang="en-US" sz="2800" b="1" dirty="0">
                <a:latin typeface="Avenir Next LT Pro" panose="020B0504020202020204" pitchFamily="34" charset="0"/>
              </a:rPr>
              <a:t>Single</a:t>
            </a:r>
            <a:r>
              <a:rPr lang="en-US" sz="2800" dirty="0">
                <a:latin typeface="Avenir Next LT Pro" panose="020B0504020202020204" pitchFamily="34" charset="0"/>
              </a:rPr>
              <a:t> species trajectory</a:t>
            </a:r>
          </a:p>
        </p:txBody>
      </p:sp>
      <p:sp>
        <p:nvSpPr>
          <p:cNvPr id="13" name="TextBox 12">
            <a:extLst>
              <a:ext uri="{FF2B5EF4-FFF2-40B4-BE49-F238E27FC236}">
                <a16:creationId xmlns:a16="http://schemas.microsoft.com/office/drawing/2014/main" id="{D04989CD-E65E-8FD0-5C98-5CE2F868321E}"/>
              </a:ext>
            </a:extLst>
          </p:cNvPr>
          <p:cNvSpPr txBox="1"/>
          <p:nvPr/>
        </p:nvSpPr>
        <p:spPr>
          <a:xfrm>
            <a:off x="7529286" y="741428"/>
            <a:ext cx="3456214" cy="954107"/>
          </a:xfrm>
          <a:prstGeom prst="rect">
            <a:avLst/>
          </a:prstGeom>
          <a:noFill/>
        </p:spPr>
        <p:txBody>
          <a:bodyPr wrap="square" rtlCol="0">
            <a:spAutoFit/>
          </a:bodyPr>
          <a:lstStyle/>
          <a:p>
            <a:pPr algn="ctr"/>
            <a:r>
              <a:rPr lang="en-US" sz="2800" b="1" dirty="0">
                <a:latin typeface="Avenir Next LT Pro" panose="020B0504020202020204" pitchFamily="34" charset="0"/>
              </a:rPr>
              <a:t>Joint</a:t>
            </a:r>
            <a:r>
              <a:rPr lang="en-US" sz="2800" dirty="0">
                <a:latin typeface="Avenir Next LT Pro" panose="020B0504020202020204" pitchFamily="34" charset="0"/>
              </a:rPr>
              <a:t> species trajectory</a:t>
            </a:r>
          </a:p>
        </p:txBody>
      </p:sp>
    </p:spTree>
    <p:extLst>
      <p:ext uri="{BB962C8B-B14F-4D97-AF65-F5344CB8AC3E}">
        <p14:creationId xmlns:p14="http://schemas.microsoft.com/office/powerpoint/2010/main" val="392785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952660-4B16-F606-83C4-50AA80255A0B}"/>
              </a:ext>
            </a:extLst>
          </p:cNvPr>
          <p:cNvSpPr/>
          <p:nvPr/>
        </p:nvSpPr>
        <p:spPr>
          <a:xfrm>
            <a:off x="682171" y="870857"/>
            <a:ext cx="725715" cy="1030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23D8714-E3FC-D36D-2D10-CE814977D9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1600200"/>
            <a:ext cx="5077534" cy="4795319"/>
          </a:xfrm>
          <a:prstGeom prst="rect">
            <a:avLst/>
          </a:prstGeom>
        </p:spPr>
      </p:pic>
      <p:sp>
        <p:nvSpPr>
          <p:cNvPr id="13" name="TextBox 12">
            <a:extLst>
              <a:ext uri="{FF2B5EF4-FFF2-40B4-BE49-F238E27FC236}">
                <a16:creationId xmlns:a16="http://schemas.microsoft.com/office/drawing/2014/main" id="{D04989CD-E65E-8FD0-5C98-5CE2F868321E}"/>
              </a:ext>
            </a:extLst>
          </p:cNvPr>
          <p:cNvSpPr txBox="1"/>
          <p:nvPr/>
        </p:nvSpPr>
        <p:spPr>
          <a:xfrm>
            <a:off x="7529286" y="741428"/>
            <a:ext cx="3456214" cy="954107"/>
          </a:xfrm>
          <a:prstGeom prst="rect">
            <a:avLst/>
          </a:prstGeom>
          <a:noFill/>
        </p:spPr>
        <p:txBody>
          <a:bodyPr wrap="square" rtlCol="0">
            <a:spAutoFit/>
          </a:bodyPr>
          <a:lstStyle/>
          <a:p>
            <a:pPr algn="ctr"/>
            <a:r>
              <a:rPr lang="en-US" sz="2800" b="1" dirty="0">
                <a:latin typeface="Avenir Next LT Pro" panose="020B0504020202020204" pitchFamily="34" charset="0"/>
              </a:rPr>
              <a:t>Joint</a:t>
            </a:r>
            <a:r>
              <a:rPr lang="en-US" sz="2800" dirty="0">
                <a:latin typeface="Avenir Next LT Pro" panose="020B0504020202020204" pitchFamily="34" charset="0"/>
              </a:rPr>
              <a:t> species trajectory</a:t>
            </a:r>
          </a:p>
        </p:txBody>
      </p:sp>
      <p:pic>
        <p:nvPicPr>
          <p:cNvPr id="3" name="Picture 2">
            <a:extLst>
              <a:ext uri="{FF2B5EF4-FFF2-40B4-BE49-F238E27FC236}">
                <a16:creationId xmlns:a16="http://schemas.microsoft.com/office/drawing/2014/main" id="{5B0D4BF0-261B-CA00-A443-CBE13F6CBF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7118430" cy="2442277"/>
          </a:xfrm>
          <a:prstGeom prst="rect">
            <a:avLst/>
          </a:prstGeom>
        </p:spPr>
      </p:pic>
      <p:sp>
        <p:nvSpPr>
          <p:cNvPr id="16" name="TextBox 15">
            <a:extLst>
              <a:ext uri="{FF2B5EF4-FFF2-40B4-BE49-F238E27FC236}">
                <a16:creationId xmlns:a16="http://schemas.microsoft.com/office/drawing/2014/main" id="{2A6EBC3D-2669-8D59-7570-FA7D93E5FC69}"/>
              </a:ext>
            </a:extLst>
          </p:cNvPr>
          <p:cNvSpPr txBox="1"/>
          <p:nvPr/>
        </p:nvSpPr>
        <p:spPr>
          <a:xfrm>
            <a:off x="3447702" y="2442277"/>
            <a:ext cx="2871037" cy="369332"/>
          </a:xfrm>
          <a:prstGeom prst="rect">
            <a:avLst/>
          </a:prstGeom>
          <a:noFill/>
        </p:spPr>
        <p:txBody>
          <a:bodyPr wrap="square" rtlCol="0">
            <a:spAutoFit/>
          </a:bodyPr>
          <a:lstStyle/>
          <a:p>
            <a:r>
              <a:rPr lang="en-US" dirty="0"/>
              <a:t>Seidl &amp; Turner 2022</a:t>
            </a:r>
          </a:p>
        </p:txBody>
      </p:sp>
    </p:spTree>
    <p:extLst>
      <p:ext uri="{BB962C8B-B14F-4D97-AF65-F5344CB8AC3E}">
        <p14:creationId xmlns:p14="http://schemas.microsoft.com/office/powerpoint/2010/main" val="2871031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952660-4B16-F606-83C4-50AA80255A0B}"/>
              </a:ext>
            </a:extLst>
          </p:cNvPr>
          <p:cNvSpPr/>
          <p:nvPr/>
        </p:nvSpPr>
        <p:spPr>
          <a:xfrm>
            <a:off x="682171" y="870857"/>
            <a:ext cx="725715" cy="1030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23D8714-E3FC-D36D-2D10-CE814977D9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1600200"/>
            <a:ext cx="5077534" cy="4795319"/>
          </a:xfrm>
          <a:prstGeom prst="rect">
            <a:avLst/>
          </a:prstGeom>
        </p:spPr>
      </p:pic>
      <p:sp>
        <p:nvSpPr>
          <p:cNvPr id="13" name="TextBox 12">
            <a:extLst>
              <a:ext uri="{FF2B5EF4-FFF2-40B4-BE49-F238E27FC236}">
                <a16:creationId xmlns:a16="http://schemas.microsoft.com/office/drawing/2014/main" id="{D04989CD-E65E-8FD0-5C98-5CE2F868321E}"/>
              </a:ext>
            </a:extLst>
          </p:cNvPr>
          <p:cNvSpPr txBox="1"/>
          <p:nvPr/>
        </p:nvSpPr>
        <p:spPr>
          <a:xfrm>
            <a:off x="7529286" y="741428"/>
            <a:ext cx="3456214" cy="954107"/>
          </a:xfrm>
          <a:prstGeom prst="rect">
            <a:avLst/>
          </a:prstGeom>
          <a:noFill/>
        </p:spPr>
        <p:txBody>
          <a:bodyPr wrap="square" rtlCol="0">
            <a:spAutoFit/>
          </a:bodyPr>
          <a:lstStyle/>
          <a:p>
            <a:pPr algn="ctr"/>
            <a:r>
              <a:rPr lang="en-US" sz="2800" b="1" dirty="0">
                <a:latin typeface="Avenir Next LT Pro" panose="020B0504020202020204" pitchFamily="34" charset="0"/>
              </a:rPr>
              <a:t>Joint</a:t>
            </a:r>
            <a:r>
              <a:rPr lang="en-US" sz="2800" dirty="0">
                <a:latin typeface="Avenir Next LT Pro" panose="020B0504020202020204" pitchFamily="34" charset="0"/>
              </a:rPr>
              <a:t> species trajectory</a:t>
            </a:r>
          </a:p>
        </p:txBody>
      </p:sp>
      <p:pic>
        <p:nvPicPr>
          <p:cNvPr id="3" name="Picture 2">
            <a:extLst>
              <a:ext uri="{FF2B5EF4-FFF2-40B4-BE49-F238E27FC236}">
                <a16:creationId xmlns:a16="http://schemas.microsoft.com/office/drawing/2014/main" id="{5B0D4BF0-261B-CA00-A443-CBE13F6CBF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7118430" cy="2442277"/>
          </a:xfrm>
          <a:prstGeom prst="rect">
            <a:avLst/>
          </a:prstGeom>
        </p:spPr>
      </p:pic>
      <p:sp>
        <p:nvSpPr>
          <p:cNvPr id="5" name="Oval 4">
            <a:extLst>
              <a:ext uri="{FF2B5EF4-FFF2-40B4-BE49-F238E27FC236}">
                <a16:creationId xmlns:a16="http://schemas.microsoft.com/office/drawing/2014/main" id="{2607A816-8DFC-DC62-87F3-9CF9C9B18667}"/>
              </a:ext>
            </a:extLst>
          </p:cNvPr>
          <p:cNvSpPr/>
          <p:nvPr/>
        </p:nvSpPr>
        <p:spPr>
          <a:xfrm>
            <a:off x="1818742" y="-49893"/>
            <a:ext cx="2818749" cy="1841500"/>
          </a:xfrm>
          <a:prstGeom prst="ellipse">
            <a:avLst/>
          </a:prstGeom>
          <a:noFill/>
          <a:ln w="76200">
            <a:solidFill>
              <a:srgbClr val="1C86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BF2A631-DE3D-E427-62C7-1AA33D2776C8}"/>
              </a:ext>
            </a:extLst>
          </p:cNvPr>
          <p:cNvSpPr/>
          <p:nvPr/>
        </p:nvSpPr>
        <p:spPr>
          <a:xfrm>
            <a:off x="9270093" y="1803400"/>
            <a:ext cx="1436007" cy="143510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54B62E0-3D3D-C3A3-DFCD-BC71180D6AD0}"/>
              </a:ext>
            </a:extLst>
          </p:cNvPr>
          <p:cNvSpPr/>
          <p:nvPr/>
        </p:nvSpPr>
        <p:spPr>
          <a:xfrm>
            <a:off x="942051" y="3404986"/>
            <a:ext cx="2446528"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978EB7C-722C-0B1C-7737-B3A6FEFDB14F}"/>
              </a:ext>
            </a:extLst>
          </p:cNvPr>
          <p:cNvSpPr txBox="1"/>
          <p:nvPr/>
        </p:nvSpPr>
        <p:spPr>
          <a:xfrm>
            <a:off x="1500756" y="3462331"/>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21" name="TextBox 20">
            <a:extLst>
              <a:ext uri="{FF2B5EF4-FFF2-40B4-BE49-F238E27FC236}">
                <a16:creationId xmlns:a16="http://schemas.microsoft.com/office/drawing/2014/main" id="{2B96ADE1-285D-3B75-7792-4F13DF30B525}"/>
              </a:ext>
            </a:extLst>
          </p:cNvPr>
          <p:cNvSpPr txBox="1"/>
          <p:nvPr/>
        </p:nvSpPr>
        <p:spPr>
          <a:xfrm>
            <a:off x="3447702" y="2442277"/>
            <a:ext cx="2871037" cy="369332"/>
          </a:xfrm>
          <a:prstGeom prst="rect">
            <a:avLst/>
          </a:prstGeom>
          <a:noFill/>
        </p:spPr>
        <p:txBody>
          <a:bodyPr wrap="square" rtlCol="0">
            <a:spAutoFit/>
          </a:bodyPr>
          <a:lstStyle/>
          <a:p>
            <a:r>
              <a:rPr lang="en-US" dirty="0"/>
              <a:t>Seidl &amp; Turner 2022</a:t>
            </a:r>
          </a:p>
        </p:txBody>
      </p:sp>
      <p:sp>
        <p:nvSpPr>
          <p:cNvPr id="7" name="Freeform: Shape 6">
            <a:extLst>
              <a:ext uri="{FF2B5EF4-FFF2-40B4-BE49-F238E27FC236}">
                <a16:creationId xmlns:a16="http://schemas.microsoft.com/office/drawing/2014/main" id="{563889CA-7EC0-3277-26E3-25D9F2F77B3B}"/>
              </a:ext>
            </a:extLst>
          </p:cNvPr>
          <p:cNvSpPr/>
          <p:nvPr/>
        </p:nvSpPr>
        <p:spPr>
          <a:xfrm>
            <a:off x="3619500" y="1752600"/>
            <a:ext cx="5511800" cy="3222661"/>
          </a:xfrm>
          <a:custGeom>
            <a:avLst/>
            <a:gdLst>
              <a:gd name="connsiteX0" fmla="*/ 0 w 5511800"/>
              <a:gd name="connsiteY0" fmla="*/ 0 h 3222661"/>
              <a:gd name="connsiteX1" fmla="*/ 2590800 w 5511800"/>
              <a:gd name="connsiteY1" fmla="*/ 3175000 h 3222661"/>
              <a:gd name="connsiteX2" fmla="*/ 5511800 w 5511800"/>
              <a:gd name="connsiteY2" fmla="*/ 1612900 h 3222661"/>
            </a:gdLst>
            <a:ahLst/>
            <a:cxnLst>
              <a:cxn ang="0">
                <a:pos x="connsiteX0" y="connsiteY0"/>
              </a:cxn>
              <a:cxn ang="0">
                <a:pos x="connsiteX1" y="connsiteY1"/>
              </a:cxn>
              <a:cxn ang="0">
                <a:pos x="connsiteX2" y="connsiteY2"/>
              </a:cxn>
            </a:cxnLst>
            <a:rect l="l" t="t" r="r" b="b"/>
            <a:pathLst>
              <a:path w="5511800" h="3222661">
                <a:moveTo>
                  <a:pt x="0" y="0"/>
                </a:moveTo>
                <a:cubicBezTo>
                  <a:pt x="836083" y="1453091"/>
                  <a:pt x="1672167" y="2906183"/>
                  <a:pt x="2590800" y="3175000"/>
                </a:cubicBezTo>
                <a:cubicBezTo>
                  <a:pt x="3509433" y="3443817"/>
                  <a:pt x="4510616" y="2528358"/>
                  <a:pt x="5511800" y="1612900"/>
                </a:cubicBezTo>
              </a:path>
            </a:pathLst>
          </a:custGeom>
          <a:noFill/>
          <a:ln w="76200">
            <a:solidFill>
              <a:srgbClr val="1C86EE"/>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525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952660-4B16-F606-83C4-50AA80255A0B}"/>
              </a:ext>
            </a:extLst>
          </p:cNvPr>
          <p:cNvSpPr/>
          <p:nvPr/>
        </p:nvSpPr>
        <p:spPr>
          <a:xfrm>
            <a:off x="682171" y="870857"/>
            <a:ext cx="725715" cy="1030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23D8714-E3FC-D36D-2D10-CE814977D9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1600200"/>
            <a:ext cx="5077534" cy="4795319"/>
          </a:xfrm>
          <a:prstGeom prst="rect">
            <a:avLst/>
          </a:prstGeom>
        </p:spPr>
      </p:pic>
      <p:sp>
        <p:nvSpPr>
          <p:cNvPr id="13" name="TextBox 12">
            <a:extLst>
              <a:ext uri="{FF2B5EF4-FFF2-40B4-BE49-F238E27FC236}">
                <a16:creationId xmlns:a16="http://schemas.microsoft.com/office/drawing/2014/main" id="{D04989CD-E65E-8FD0-5C98-5CE2F868321E}"/>
              </a:ext>
            </a:extLst>
          </p:cNvPr>
          <p:cNvSpPr txBox="1"/>
          <p:nvPr/>
        </p:nvSpPr>
        <p:spPr>
          <a:xfrm>
            <a:off x="7529286" y="741428"/>
            <a:ext cx="3456214" cy="954107"/>
          </a:xfrm>
          <a:prstGeom prst="rect">
            <a:avLst/>
          </a:prstGeom>
          <a:noFill/>
        </p:spPr>
        <p:txBody>
          <a:bodyPr wrap="square" rtlCol="0">
            <a:spAutoFit/>
          </a:bodyPr>
          <a:lstStyle/>
          <a:p>
            <a:pPr algn="ctr"/>
            <a:r>
              <a:rPr lang="en-US" sz="2800" b="1" dirty="0">
                <a:latin typeface="Avenir Next LT Pro" panose="020B0504020202020204" pitchFamily="34" charset="0"/>
              </a:rPr>
              <a:t>Joint</a:t>
            </a:r>
            <a:r>
              <a:rPr lang="en-US" sz="2800" dirty="0">
                <a:latin typeface="Avenir Next LT Pro" panose="020B0504020202020204" pitchFamily="34" charset="0"/>
              </a:rPr>
              <a:t> species trajectory</a:t>
            </a:r>
          </a:p>
        </p:txBody>
      </p:sp>
      <p:pic>
        <p:nvPicPr>
          <p:cNvPr id="3" name="Picture 2">
            <a:extLst>
              <a:ext uri="{FF2B5EF4-FFF2-40B4-BE49-F238E27FC236}">
                <a16:creationId xmlns:a16="http://schemas.microsoft.com/office/drawing/2014/main" id="{5B0D4BF0-261B-CA00-A443-CBE13F6CBF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7118430" cy="2442277"/>
          </a:xfrm>
          <a:prstGeom prst="rect">
            <a:avLst/>
          </a:prstGeom>
        </p:spPr>
      </p:pic>
      <p:sp>
        <p:nvSpPr>
          <p:cNvPr id="8" name="Rectangle 7">
            <a:extLst>
              <a:ext uri="{FF2B5EF4-FFF2-40B4-BE49-F238E27FC236}">
                <a16:creationId xmlns:a16="http://schemas.microsoft.com/office/drawing/2014/main" id="{BBF2A631-DE3D-E427-62C7-1AA33D2776C8}"/>
              </a:ext>
            </a:extLst>
          </p:cNvPr>
          <p:cNvSpPr/>
          <p:nvPr/>
        </p:nvSpPr>
        <p:spPr>
          <a:xfrm>
            <a:off x="9270093" y="1803400"/>
            <a:ext cx="1436007" cy="143510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54B62E0-3D3D-C3A3-DFCD-BC71180D6AD0}"/>
              </a:ext>
            </a:extLst>
          </p:cNvPr>
          <p:cNvSpPr/>
          <p:nvPr/>
        </p:nvSpPr>
        <p:spPr>
          <a:xfrm>
            <a:off x="942051" y="3404986"/>
            <a:ext cx="2446528"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F5BB6C4-5D5B-2918-397D-6E0D433E34E0}"/>
              </a:ext>
            </a:extLst>
          </p:cNvPr>
          <p:cNvSpPr/>
          <p:nvPr/>
        </p:nvSpPr>
        <p:spPr>
          <a:xfrm>
            <a:off x="942051" y="3911686"/>
            <a:ext cx="2446528"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978EB7C-722C-0B1C-7737-B3A6FEFDB14F}"/>
              </a:ext>
            </a:extLst>
          </p:cNvPr>
          <p:cNvSpPr txBox="1"/>
          <p:nvPr/>
        </p:nvSpPr>
        <p:spPr>
          <a:xfrm>
            <a:off x="1500756" y="3462331"/>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14" name="TextBox 13">
            <a:extLst>
              <a:ext uri="{FF2B5EF4-FFF2-40B4-BE49-F238E27FC236}">
                <a16:creationId xmlns:a16="http://schemas.microsoft.com/office/drawing/2014/main" id="{E1B80C7D-6380-A804-2775-F4C8E63016FF}"/>
              </a:ext>
            </a:extLst>
          </p:cNvPr>
          <p:cNvSpPr txBox="1"/>
          <p:nvPr/>
        </p:nvSpPr>
        <p:spPr>
          <a:xfrm>
            <a:off x="1295386" y="3969031"/>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9" name="Rectangle 8">
            <a:extLst>
              <a:ext uri="{FF2B5EF4-FFF2-40B4-BE49-F238E27FC236}">
                <a16:creationId xmlns:a16="http://schemas.microsoft.com/office/drawing/2014/main" id="{C636E580-3ADC-45F7-61E8-EBDA71BF1FF4}"/>
              </a:ext>
            </a:extLst>
          </p:cNvPr>
          <p:cNvSpPr/>
          <p:nvPr/>
        </p:nvSpPr>
        <p:spPr>
          <a:xfrm rot="5400000">
            <a:off x="7462840" y="2878420"/>
            <a:ext cx="2879722" cy="723899"/>
          </a:xfrm>
          <a:prstGeom prst="rect">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205BCB2-4038-54E0-2342-A389F4B157E1}"/>
              </a:ext>
            </a:extLst>
          </p:cNvPr>
          <p:cNvSpPr/>
          <p:nvPr/>
        </p:nvSpPr>
        <p:spPr>
          <a:xfrm>
            <a:off x="7823201" y="3251480"/>
            <a:ext cx="2882899" cy="704851"/>
          </a:xfrm>
          <a:prstGeom prst="rect">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2F15C64-88FD-ED7E-5DE6-F8929B5A0779}"/>
              </a:ext>
            </a:extLst>
          </p:cNvPr>
          <p:cNvSpPr txBox="1"/>
          <p:nvPr/>
        </p:nvSpPr>
        <p:spPr>
          <a:xfrm>
            <a:off x="3447702" y="2442277"/>
            <a:ext cx="2871037" cy="369332"/>
          </a:xfrm>
          <a:prstGeom prst="rect">
            <a:avLst/>
          </a:prstGeom>
          <a:noFill/>
        </p:spPr>
        <p:txBody>
          <a:bodyPr wrap="square" rtlCol="0">
            <a:spAutoFit/>
          </a:bodyPr>
          <a:lstStyle/>
          <a:p>
            <a:r>
              <a:rPr lang="en-US" dirty="0"/>
              <a:t>Seidl &amp; Turner 2022</a:t>
            </a:r>
          </a:p>
        </p:txBody>
      </p:sp>
      <p:sp>
        <p:nvSpPr>
          <p:cNvPr id="5" name="Oval 4">
            <a:extLst>
              <a:ext uri="{FF2B5EF4-FFF2-40B4-BE49-F238E27FC236}">
                <a16:creationId xmlns:a16="http://schemas.microsoft.com/office/drawing/2014/main" id="{2607A816-8DFC-DC62-87F3-9CF9C9B18667}"/>
              </a:ext>
            </a:extLst>
          </p:cNvPr>
          <p:cNvSpPr/>
          <p:nvPr/>
        </p:nvSpPr>
        <p:spPr>
          <a:xfrm>
            <a:off x="1467501" y="991421"/>
            <a:ext cx="2818749" cy="1841500"/>
          </a:xfrm>
          <a:prstGeom prst="ellipse">
            <a:avLst/>
          </a:prstGeom>
          <a:noFill/>
          <a:ln w="76200">
            <a:solidFill>
              <a:srgbClr val="EEC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27F29BB-5A39-B732-91E7-885934D2AC51}"/>
              </a:ext>
            </a:extLst>
          </p:cNvPr>
          <p:cNvSpPr/>
          <p:nvPr/>
        </p:nvSpPr>
        <p:spPr>
          <a:xfrm>
            <a:off x="3835400" y="2616200"/>
            <a:ext cx="4597400" cy="3164289"/>
          </a:xfrm>
          <a:custGeom>
            <a:avLst/>
            <a:gdLst>
              <a:gd name="connsiteX0" fmla="*/ 0 w 4597400"/>
              <a:gd name="connsiteY0" fmla="*/ 0 h 3164289"/>
              <a:gd name="connsiteX1" fmla="*/ 2540000 w 4597400"/>
              <a:gd name="connsiteY1" fmla="*/ 3124200 h 3164289"/>
              <a:gd name="connsiteX2" fmla="*/ 4597400 w 4597400"/>
              <a:gd name="connsiteY2" fmla="*/ 1485900 h 3164289"/>
            </a:gdLst>
            <a:ahLst/>
            <a:cxnLst>
              <a:cxn ang="0">
                <a:pos x="connsiteX0" y="connsiteY0"/>
              </a:cxn>
              <a:cxn ang="0">
                <a:pos x="connsiteX1" y="connsiteY1"/>
              </a:cxn>
              <a:cxn ang="0">
                <a:pos x="connsiteX2" y="connsiteY2"/>
              </a:cxn>
            </a:cxnLst>
            <a:rect l="l" t="t" r="r" b="b"/>
            <a:pathLst>
              <a:path w="4597400" h="3164289">
                <a:moveTo>
                  <a:pt x="0" y="0"/>
                </a:moveTo>
                <a:cubicBezTo>
                  <a:pt x="886883" y="1438275"/>
                  <a:pt x="1773767" y="2876550"/>
                  <a:pt x="2540000" y="3124200"/>
                </a:cubicBezTo>
                <a:cubicBezTo>
                  <a:pt x="3306233" y="3371850"/>
                  <a:pt x="3951816" y="2428875"/>
                  <a:pt x="4597400" y="1485900"/>
                </a:cubicBezTo>
              </a:path>
            </a:pathLst>
          </a:custGeom>
          <a:noFill/>
          <a:ln w="76200">
            <a:solidFill>
              <a:srgbClr val="EEC9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27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952660-4B16-F606-83C4-50AA80255A0B}"/>
              </a:ext>
            </a:extLst>
          </p:cNvPr>
          <p:cNvSpPr/>
          <p:nvPr/>
        </p:nvSpPr>
        <p:spPr>
          <a:xfrm>
            <a:off x="682171" y="870857"/>
            <a:ext cx="725715" cy="1030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23D8714-E3FC-D36D-2D10-CE814977D9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1600200"/>
            <a:ext cx="5077534" cy="4795319"/>
          </a:xfrm>
          <a:prstGeom prst="rect">
            <a:avLst/>
          </a:prstGeom>
        </p:spPr>
      </p:pic>
      <p:sp>
        <p:nvSpPr>
          <p:cNvPr id="13" name="TextBox 12">
            <a:extLst>
              <a:ext uri="{FF2B5EF4-FFF2-40B4-BE49-F238E27FC236}">
                <a16:creationId xmlns:a16="http://schemas.microsoft.com/office/drawing/2014/main" id="{D04989CD-E65E-8FD0-5C98-5CE2F868321E}"/>
              </a:ext>
            </a:extLst>
          </p:cNvPr>
          <p:cNvSpPr txBox="1"/>
          <p:nvPr/>
        </p:nvSpPr>
        <p:spPr>
          <a:xfrm>
            <a:off x="7529286" y="741428"/>
            <a:ext cx="3456214" cy="954107"/>
          </a:xfrm>
          <a:prstGeom prst="rect">
            <a:avLst/>
          </a:prstGeom>
          <a:noFill/>
        </p:spPr>
        <p:txBody>
          <a:bodyPr wrap="square" rtlCol="0">
            <a:spAutoFit/>
          </a:bodyPr>
          <a:lstStyle/>
          <a:p>
            <a:pPr algn="ctr"/>
            <a:r>
              <a:rPr lang="en-US" sz="2800" b="1" dirty="0">
                <a:latin typeface="Avenir Next LT Pro" panose="020B0504020202020204" pitchFamily="34" charset="0"/>
              </a:rPr>
              <a:t>Joint</a:t>
            </a:r>
            <a:r>
              <a:rPr lang="en-US" sz="2800" dirty="0">
                <a:latin typeface="Avenir Next LT Pro" panose="020B0504020202020204" pitchFamily="34" charset="0"/>
              </a:rPr>
              <a:t> species trajectory</a:t>
            </a:r>
          </a:p>
        </p:txBody>
      </p:sp>
      <p:pic>
        <p:nvPicPr>
          <p:cNvPr id="3" name="Picture 2">
            <a:extLst>
              <a:ext uri="{FF2B5EF4-FFF2-40B4-BE49-F238E27FC236}">
                <a16:creationId xmlns:a16="http://schemas.microsoft.com/office/drawing/2014/main" id="{5B0D4BF0-261B-CA00-A443-CBE13F6CBF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7118430" cy="2442277"/>
          </a:xfrm>
          <a:prstGeom prst="rect">
            <a:avLst/>
          </a:prstGeom>
        </p:spPr>
      </p:pic>
      <p:sp>
        <p:nvSpPr>
          <p:cNvPr id="5" name="Oval 4">
            <a:extLst>
              <a:ext uri="{FF2B5EF4-FFF2-40B4-BE49-F238E27FC236}">
                <a16:creationId xmlns:a16="http://schemas.microsoft.com/office/drawing/2014/main" id="{2607A816-8DFC-DC62-87F3-9CF9C9B18667}"/>
              </a:ext>
            </a:extLst>
          </p:cNvPr>
          <p:cNvSpPr/>
          <p:nvPr/>
        </p:nvSpPr>
        <p:spPr>
          <a:xfrm>
            <a:off x="3999376" y="60692"/>
            <a:ext cx="2818749" cy="1841500"/>
          </a:xfrm>
          <a:prstGeom prst="ellipse">
            <a:avLst/>
          </a:prstGeom>
          <a:noFill/>
          <a:ln w="76200">
            <a:solidFill>
              <a:srgbClr val="EE2C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BF2A631-DE3D-E427-62C7-1AA33D2776C8}"/>
              </a:ext>
            </a:extLst>
          </p:cNvPr>
          <p:cNvSpPr/>
          <p:nvPr/>
        </p:nvSpPr>
        <p:spPr>
          <a:xfrm>
            <a:off x="9270093" y="1803400"/>
            <a:ext cx="1436007" cy="143510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36E580-3ADC-45F7-61E8-EBDA71BF1FF4}"/>
              </a:ext>
            </a:extLst>
          </p:cNvPr>
          <p:cNvSpPr/>
          <p:nvPr/>
        </p:nvSpPr>
        <p:spPr>
          <a:xfrm rot="5400000">
            <a:off x="7450140" y="2878420"/>
            <a:ext cx="2879722" cy="723899"/>
          </a:xfrm>
          <a:prstGeom prst="rect">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205BCB2-4038-54E0-2342-A389F4B157E1}"/>
              </a:ext>
            </a:extLst>
          </p:cNvPr>
          <p:cNvSpPr/>
          <p:nvPr/>
        </p:nvSpPr>
        <p:spPr>
          <a:xfrm>
            <a:off x="7823201" y="3254655"/>
            <a:ext cx="2882899" cy="704851"/>
          </a:xfrm>
          <a:prstGeom prst="rect">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61ACBF-1C4D-7391-C3C4-FA34CF165521}"/>
              </a:ext>
            </a:extLst>
          </p:cNvPr>
          <p:cNvSpPr/>
          <p:nvPr/>
        </p:nvSpPr>
        <p:spPr>
          <a:xfrm>
            <a:off x="942051" y="3404986"/>
            <a:ext cx="2446528"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1C4C4AA-0D1E-FA2A-A123-E7C638CCDBF9}"/>
              </a:ext>
            </a:extLst>
          </p:cNvPr>
          <p:cNvSpPr/>
          <p:nvPr/>
        </p:nvSpPr>
        <p:spPr>
          <a:xfrm>
            <a:off x="942051" y="3911686"/>
            <a:ext cx="2446528"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6A1CE53-A7F3-BC4E-0C94-819A392EE278}"/>
              </a:ext>
            </a:extLst>
          </p:cNvPr>
          <p:cNvSpPr/>
          <p:nvPr/>
        </p:nvSpPr>
        <p:spPr>
          <a:xfrm>
            <a:off x="942051" y="4434906"/>
            <a:ext cx="2446528"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EB4BC7E-3498-8DF5-EFD0-226ED7CE1B28}"/>
              </a:ext>
            </a:extLst>
          </p:cNvPr>
          <p:cNvSpPr txBox="1"/>
          <p:nvPr/>
        </p:nvSpPr>
        <p:spPr>
          <a:xfrm>
            <a:off x="1500756" y="3462331"/>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20" name="TextBox 19">
            <a:extLst>
              <a:ext uri="{FF2B5EF4-FFF2-40B4-BE49-F238E27FC236}">
                <a16:creationId xmlns:a16="http://schemas.microsoft.com/office/drawing/2014/main" id="{B61C7B0F-0155-1420-6446-99C5585DA7A7}"/>
              </a:ext>
            </a:extLst>
          </p:cNvPr>
          <p:cNvSpPr txBox="1"/>
          <p:nvPr/>
        </p:nvSpPr>
        <p:spPr>
          <a:xfrm>
            <a:off x="1295386" y="3969031"/>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21" name="TextBox 20">
            <a:extLst>
              <a:ext uri="{FF2B5EF4-FFF2-40B4-BE49-F238E27FC236}">
                <a16:creationId xmlns:a16="http://schemas.microsoft.com/office/drawing/2014/main" id="{BE61DFAD-906B-4B90-E2D3-99D5702A4F6C}"/>
              </a:ext>
            </a:extLst>
          </p:cNvPr>
          <p:cNvSpPr txBox="1"/>
          <p:nvPr/>
        </p:nvSpPr>
        <p:spPr>
          <a:xfrm>
            <a:off x="1347326" y="4492251"/>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23" name="Freeform: Shape 22">
            <a:extLst>
              <a:ext uri="{FF2B5EF4-FFF2-40B4-BE49-F238E27FC236}">
                <a16:creationId xmlns:a16="http://schemas.microsoft.com/office/drawing/2014/main" id="{6AC1CB96-9ABC-C747-724C-702AA178FB28}"/>
              </a:ext>
            </a:extLst>
          </p:cNvPr>
          <p:cNvSpPr/>
          <p:nvPr/>
        </p:nvSpPr>
        <p:spPr>
          <a:xfrm>
            <a:off x="5981700" y="1841500"/>
            <a:ext cx="1714500" cy="762000"/>
          </a:xfrm>
          <a:custGeom>
            <a:avLst/>
            <a:gdLst>
              <a:gd name="connsiteX0" fmla="*/ 0 w 1714500"/>
              <a:gd name="connsiteY0" fmla="*/ 0 h 762000"/>
              <a:gd name="connsiteX1" fmla="*/ 711200 w 1714500"/>
              <a:gd name="connsiteY1" fmla="*/ 584200 h 762000"/>
              <a:gd name="connsiteX2" fmla="*/ 1714500 w 1714500"/>
              <a:gd name="connsiteY2" fmla="*/ 762000 h 762000"/>
            </a:gdLst>
            <a:ahLst/>
            <a:cxnLst>
              <a:cxn ang="0">
                <a:pos x="connsiteX0" y="connsiteY0"/>
              </a:cxn>
              <a:cxn ang="0">
                <a:pos x="connsiteX1" y="connsiteY1"/>
              </a:cxn>
              <a:cxn ang="0">
                <a:pos x="connsiteX2" y="connsiteY2"/>
              </a:cxn>
            </a:cxnLst>
            <a:rect l="l" t="t" r="r" b="b"/>
            <a:pathLst>
              <a:path w="1714500" h="762000">
                <a:moveTo>
                  <a:pt x="0" y="0"/>
                </a:moveTo>
                <a:cubicBezTo>
                  <a:pt x="212725" y="228600"/>
                  <a:pt x="425450" y="457200"/>
                  <a:pt x="711200" y="584200"/>
                </a:cubicBezTo>
                <a:cubicBezTo>
                  <a:pt x="996950" y="711200"/>
                  <a:pt x="1355725" y="736600"/>
                  <a:pt x="1714500" y="762000"/>
                </a:cubicBezTo>
              </a:path>
            </a:pathLst>
          </a:custGeom>
          <a:noFill/>
          <a:ln w="76200">
            <a:solidFill>
              <a:srgbClr val="EE2C2C"/>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DF3AEA4-CBE4-17EB-FBD0-820CBC3148FA}"/>
              </a:ext>
            </a:extLst>
          </p:cNvPr>
          <p:cNvSpPr/>
          <p:nvPr/>
        </p:nvSpPr>
        <p:spPr>
          <a:xfrm>
            <a:off x="5943600" y="1828800"/>
            <a:ext cx="3390900" cy="4104985"/>
          </a:xfrm>
          <a:custGeom>
            <a:avLst/>
            <a:gdLst>
              <a:gd name="connsiteX0" fmla="*/ 0 w 3390900"/>
              <a:gd name="connsiteY0" fmla="*/ 0 h 4104985"/>
              <a:gd name="connsiteX1" fmla="*/ 584200 w 3390900"/>
              <a:gd name="connsiteY1" fmla="*/ 3937000 h 4104985"/>
              <a:gd name="connsiteX2" fmla="*/ 3390900 w 3390900"/>
              <a:gd name="connsiteY2" fmla="*/ 3009900 h 4104985"/>
            </a:gdLst>
            <a:ahLst/>
            <a:cxnLst>
              <a:cxn ang="0">
                <a:pos x="connsiteX0" y="connsiteY0"/>
              </a:cxn>
              <a:cxn ang="0">
                <a:pos x="connsiteX1" y="connsiteY1"/>
              </a:cxn>
              <a:cxn ang="0">
                <a:pos x="connsiteX2" y="connsiteY2"/>
              </a:cxn>
            </a:cxnLst>
            <a:rect l="l" t="t" r="r" b="b"/>
            <a:pathLst>
              <a:path w="3390900" h="4104985">
                <a:moveTo>
                  <a:pt x="0" y="0"/>
                </a:moveTo>
                <a:cubicBezTo>
                  <a:pt x="9525" y="1717675"/>
                  <a:pt x="19050" y="3435350"/>
                  <a:pt x="584200" y="3937000"/>
                </a:cubicBezTo>
                <a:cubicBezTo>
                  <a:pt x="1149350" y="4438650"/>
                  <a:pt x="2270125" y="3724275"/>
                  <a:pt x="3390900" y="3009900"/>
                </a:cubicBezTo>
              </a:path>
            </a:pathLst>
          </a:custGeom>
          <a:noFill/>
          <a:ln w="76200">
            <a:solidFill>
              <a:srgbClr val="EE2C2C"/>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07353A-7B5A-DCB4-7D51-13B2A01D1522}"/>
              </a:ext>
            </a:extLst>
          </p:cNvPr>
          <p:cNvSpPr/>
          <p:nvPr/>
        </p:nvSpPr>
        <p:spPr>
          <a:xfrm>
            <a:off x="9271000" y="3984905"/>
            <a:ext cx="1435100" cy="70139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0A7F9A-DF7E-2A41-E17F-5A98FF066E50}"/>
              </a:ext>
            </a:extLst>
          </p:cNvPr>
          <p:cNvSpPr/>
          <p:nvPr/>
        </p:nvSpPr>
        <p:spPr>
          <a:xfrm rot="5400000">
            <a:off x="7460853" y="2165236"/>
            <a:ext cx="1431924" cy="70246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A00B126-C4FE-082B-65F7-6848024A982C}"/>
              </a:ext>
            </a:extLst>
          </p:cNvPr>
          <p:cNvSpPr txBox="1"/>
          <p:nvPr/>
        </p:nvSpPr>
        <p:spPr>
          <a:xfrm>
            <a:off x="3447702" y="2442277"/>
            <a:ext cx="2871037" cy="369332"/>
          </a:xfrm>
          <a:prstGeom prst="rect">
            <a:avLst/>
          </a:prstGeom>
          <a:noFill/>
        </p:spPr>
        <p:txBody>
          <a:bodyPr wrap="square" rtlCol="0">
            <a:spAutoFit/>
          </a:bodyPr>
          <a:lstStyle/>
          <a:p>
            <a:r>
              <a:rPr lang="en-US" dirty="0"/>
              <a:t>Seidl &amp; Turner 2022</a:t>
            </a:r>
          </a:p>
        </p:txBody>
      </p:sp>
    </p:spTree>
    <p:extLst>
      <p:ext uri="{BB962C8B-B14F-4D97-AF65-F5344CB8AC3E}">
        <p14:creationId xmlns:p14="http://schemas.microsoft.com/office/powerpoint/2010/main" val="1016679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952660-4B16-F606-83C4-50AA80255A0B}"/>
              </a:ext>
            </a:extLst>
          </p:cNvPr>
          <p:cNvSpPr/>
          <p:nvPr/>
        </p:nvSpPr>
        <p:spPr>
          <a:xfrm>
            <a:off x="682171" y="870857"/>
            <a:ext cx="725715" cy="1030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23D8714-E3FC-D36D-2D10-CE814977D9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1600200"/>
            <a:ext cx="5077534" cy="4795319"/>
          </a:xfrm>
          <a:prstGeom prst="rect">
            <a:avLst/>
          </a:prstGeom>
        </p:spPr>
      </p:pic>
      <p:sp>
        <p:nvSpPr>
          <p:cNvPr id="13" name="TextBox 12">
            <a:extLst>
              <a:ext uri="{FF2B5EF4-FFF2-40B4-BE49-F238E27FC236}">
                <a16:creationId xmlns:a16="http://schemas.microsoft.com/office/drawing/2014/main" id="{D04989CD-E65E-8FD0-5C98-5CE2F868321E}"/>
              </a:ext>
            </a:extLst>
          </p:cNvPr>
          <p:cNvSpPr txBox="1"/>
          <p:nvPr/>
        </p:nvSpPr>
        <p:spPr>
          <a:xfrm>
            <a:off x="7529286" y="741428"/>
            <a:ext cx="3456214" cy="954107"/>
          </a:xfrm>
          <a:prstGeom prst="rect">
            <a:avLst/>
          </a:prstGeom>
          <a:noFill/>
        </p:spPr>
        <p:txBody>
          <a:bodyPr wrap="square" rtlCol="0">
            <a:spAutoFit/>
          </a:bodyPr>
          <a:lstStyle/>
          <a:p>
            <a:pPr algn="ctr"/>
            <a:r>
              <a:rPr lang="en-US" sz="2800" b="1" dirty="0">
                <a:latin typeface="Avenir Next LT Pro" panose="020B0504020202020204" pitchFamily="34" charset="0"/>
              </a:rPr>
              <a:t>Joint</a:t>
            </a:r>
            <a:r>
              <a:rPr lang="en-US" sz="2800" dirty="0">
                <a:latin typeface="Avenir Next LT Pro" panose="020B0504020202020204" pitchFamily="34" charset="0"/>
              </a:rPr>
              <a:t> species trajectory</a:t>
            </a:r>
          </a:p>
        </p:txBody>
      </p:sp>
      <p:pic>
        <p:nvPicPr>
          <p:cNvPr id="3" name="Picture 2">
            <a:extLst>
              <a:ext uri="{FF2B5EF4-FFF2-40B4-BE49-F238E27FC236}">
                <a16:creationId xmlns:a16="http://schemas.microsoft.com/office/drawing/2014/main" id="{5B0D4BF0-261B-CA00-A443-CBE13F6CBF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7118430" cy="2442277"/>
          </a:xfrm>
          <a:prstGeom prst="rect">
            <a:avLst/>
          </a:prstGeom>
        </p:spPr>
      </p:pic>
      <p:sp>
        <p:nvSpPr>
          <p:cNvPr id="8" name="Rectangle 7">
            <a:extLst>
              <a:ext uri="{FF2B5EF4-FFF2-40B4-BE49-F238E27FC236}">
                <a16:creationId xmlns:a16="http://schemas.microsoft.com/office/drawing/2014/main" id="{BBF2A631-DE3D-E427-62C7-1AA33D2776C8}"/>
              </a:ext>
            </a:extLst>
          </p:cNvPr>
          <p:cNvSpPr/>
          <p:nvPr/>
        </p:nvSpPr>
        <p:spPr>
          <a:xfrm>
            <a:off x="9270093" y="1803400"/>
            <a:ext cx="1436007" cy="143510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36E580-3ADC-45F7-61E8-EBDA71BF1FF4}"/>
              </a:ext>
            </a:extLst>
          </p:cNvPr>
          <p:cNvSpPr/>
          <p:nvPr/>
        </p:nvSpPr>
        <p:spPr>
          <a:xfrm rot="5400000">
            <a:off x="7454902" y="2878420"/>
            <a:ext cx="2879722" cy="723899"/>
          </a:xfrm>
          <a:prstGeom prst="rect">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205BCB2-4038-54E0-2342-A389F4B157E1}"/>
              </a:ext>
            </a:extLst>
          </p:cNvPr>
          <p:cNvSpPr/>
          <p:nvPr/>
        </p:nvSpPr>
        <p:spPr>
          <a:xfrm>
            <a:off x="7823201" y="3254655"/>
            <a:ext cx="2882899" cy="704851"/>
          </a:xfrm>
          <a:prstGeom prst="rect">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61ACBF-1C4D-7391-C3C4-FA34CF165521}"/>
              </a:ext>
            </a:extLst>
          </p:cNvPr>
          <p:cNvSpPr/>
          <p:nvPr/>
        </p:nvSpPr>
        <p:spPr>
          <a:xfrm>
            <a:off x="942051" y="3404986"/>
            <a:ext cx="2446528"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1C4C4AA-0D1E-FA2A-A123-E7C638CCDBF9}"/>
              </a:ext>
            </a:extLst>
          </p:cNvPr>
          <p:cNvSpPr/>
          <p:nvPr/>
        </p:nvSpPr>
        <p:spPr>
          <a:xfrm>
            <a:off x="942051" y="3911686"/>
            <a:ext cx="2446528"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6A1CE53-A7F3-BC4E-0C94-819A392EE278}"/>
              </a:ext>
            </a:extLst>
          </p:cNvPr>
          <p:cNvSpPr/>
          <p:nvPr/>
        </p:nvSpPr>
        <p:spPr>
          <a:xfrm>
            <a:off x="942051" y="4434906"/>
            <a:ext cx="2446528"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868152-33C7-40B9-DF27-BC6B8EEC8FB9}"/>
              </a:ext>
            </a:extLst>
          </p:cNvPr>
          <p:cNvSpPr/>
          <p:nvPr/>
        </p:nvSpPr>
        <p:spPr>
          <a:xfrm>
            <a:off x="942051" y="4945829"/>
            <a:ext cx="2446528"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EB4BC7E-3498-8DF5-EFD0-226ED7CE1B28}"/>
              </a:ext>
            </a:extLst>
          </p:cNvPr>
          <p:cNvSpPr txBox="1"/>
          <p:nvPr/>
        </p:nvSpPr>
        <p:spPr>
          <a:xfrm>
            <a:off x="1500756" y="3462331"/>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20" name="TextBox 19">
            <a:extLst>
              <a:ext uri="{FF2B5EF4-FFF2-40B4-BE49-F238E27FC236}">
                <a16:creationId xmlns:a16="http://schemas.microsoft.com/office/drawing/2014/main" id="{B61C7B0F-0155-1420-6446-99C5585DA7A7}"/>
              </a:ext>
            </a:extLst>
          </p:cNvPr>
          <p:cNvSpPr txBox="1"/>
          <p:nvPr/>
        </p:nvSpPr>
        <p:spPr>
          <a:xfrm>
            <a:off x="1295386" y="3969031"/>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21" name="TextBox 20">
            <a:extLst>
              <a:ext uri="{FF2B5EF4-FFF2-40B4-BE49-F238E27FC236}">
                <a16:creationId xmlns:a16="http://schemas.microsoft.com/office/drawing/2014/main" id="{BE61DFAD-906B-4B90-E2D3-99D5702A4F6C}"/>
              </a:ext>
            </a:extLst>
          </p:cNvPr>
          <p:cNvSpPr txBox="1"/>
          <p:nvPr/>
        </p:nvSpPr>
        <p:spPr>
          <a:xfrm>
            <a:off x="1347326" y="4492251"/>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22" name="TextBox 21">
            <a:extLst>
              <a:ext uri="{FF2B5EF4-FFF2-40B4-BE49-F238E27FC236}">
                <a16:creationId xmlns:a16="http://schemas.microsoft.com/office/drawing/2014/main" id="{7824DB01-19C8-D037-C34B-93F839ADEC0A}"/>
              </a:ext>
            </a:extLst>
          </p:cNvPr>
          <p:cNvSpPr txBox="1"/>
          <p:nvPr/>
        </p:nvSpPr>
        <p:spPr>
          <a:xfrm>
            <a:off x="1250218" y="5003174"/>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sp>
        <p:nvSpPr>
          <p:cNvPr id="25" name="Rectangle 24">
            <a:extLst>
              <a:ext uri="{FF2B5EF4-FFF2-40B4-BE49-F238E27FC236}">
                <a16:creationId xmlns:a16="http://schemas.microsoft.com/office/drawing/2014/main" id="{8B07353A-7B5A-DCB4-7D51-13B2A01D1522}"/>
              </a:ext>
            </a:extLst>
          </p:cNvPr>
          <p:cNvSpPr/>
          <p:nvPr/>
        </p:nvSpPr>
        <p:spPr>
          <a:xfrm>
            <a:off x="9271000" y="3984905"/>
            <a:ext cx="1435100" cy="70139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0A7F9A-DF7E-2A41-E17F-5A98FF066E50}"/>
              </a:ext>
            </a:extLst>
          </p:cNvPr>
          <p:cNvSpPr/>
          <p:nvPr/>
        </p:nvSpPr>
        <p:spPr>
          <a:xfrm rot="5400000">
            <a:off x="7460853" y="2165236"/>
            <a:ext cx="1431924" cy="70246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8B2C4B75-0E35-8D26-3F27-721FE3236662}"/>
              </a:ext>
            </a:extLst>
          </p:cNvPr>
          <p:cNvSpPr/>
          <p:nvPr/>
        </p:nvSpPr>
        <p:spPr>
          <a:xfrm>
            <a:off x="5524499" y="2933700"/>
            <a:ext cx="2298699" cy="2842167"/>
          </a:xfrm>
          <a:custGeom>
            <a:avLst/>
            <a:gdLst>
              <a:gd name="connsiteX0" fmla="*/ 0 w 2209800"/>
              <a:gd name="connsiteY0" fmla="*/ 0 h 2959191"/>
              <a:gd name="connsiteX1" fmla="*/ 431800 w 2209800"/>
              <a:gd name="connsiteY1" fmla="*/ 2882900 h 2959191"/>
              <a:gd name="connsiteX2" fmla="*/ 2209800 w 2209800"/>
              <a:gd name="connsiteY2" fmla="*/ 1841500 h 2959191"/>
            </a:gdLst>
            <a:ahLst/>
            <a:cxnLst>
              <a:cxn ang="0">
                <a:pos x="connsiteX0" y="connsiteY0"/>
              </a:cxn>
              <a:cxn ang="0">
                <a:pos x="connsiteX1" y="connsiteY1"/>
              </a:cxn>
              <a:cxn ang="0">
                <a:pos x="connsiteX2" y="connsiteY2"/>
              </a:cxn>
            </a:cxnLst>
            <a:rect l="l" t="t" r="r" b="b"/>
            <a:pathLst>
              <a:path w="2209800" h="2959191">
                <a:moveTo>
                  <a:pt x="0" y="0"/>
                </a:moveTo>
                <a:cubicBezTo>
                  <a:pt x="31750" y="1287991"/>
                  <a:pt x="63500" y="2575983"/>
                  <a:pt x="431800" y="2882900"/>
                </a:cubicBezTo>
                <a:cubicBezTo>
                  <a:pt x="800100" y="3189817"/>
                  <a:pt x="1504950" y="2515658"/>
                  <a:pt x="2209800" y="1841500"/>
                </a:cubicBezTo>
              </a:path>
            </a:pathLst>
          </a:custGeom>
          <a:noFill/>
          <a:ln w="76200">
            <a:solidFill>
              <a:srgbClr val="8B1A1A"/>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022AB2-D132-1B95-8E2F-BA2643C1A38C}"/>
              </a:ext>
            </a:extLst>
          </p:cNvPr>
          <p:cNvSpPr/>
          <p:nvPr/>
        </p:nvSpPr>
        <p:spPr>
          <a:xfrm>
            <a:off x="7820023" y="3984905"/>
            <a:ext cx="708026" cy="701396"/>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F96C171-02AB-EC14-B825-31E6C027CCC5}"/>
              </a:ext>
            </a:extLst>
          </p:cNvPr>
          <p:cNvSpPr txBox="1"/>
          <p:nvPr/>
        </p:nvSpPr>
        <p:spPr>
          <a:xfrm>
            <a:off x="3447702" y="2442277"/>
            <a:ext cx="2871037" cy="369332"/>
          </a:xfrm>
          <a:prstGeom prst="rect">
            <a:avLst/>
          </a:prstGeom>
          <a:noFill/>
        </p:spPr>
        <p:txBody>
          <a:bodyPr wrap="square" rtlCol="0">
            <a:spAutoFit/>
          </a:bodyPr>
          <a:lstStyle/>
          <a:p>
            <a:r>
              <a:rPr lang="en-US" dirty="0"/>
              <a:t>Seidl &amp; Turner 2022</a:t>
            </a:r>
          </a:p>
        </p:txBody>
      </p:sp>
      <p:sp>
        <p:nvSpPr>
          <p:cNvPr id="5" name="Oval 4">
            <a:extLst>
              <a:ext uri="{FF2B5EF4-FFF2-40B4-BE49-F238E27FC236}">
                <a16:creationId xmlns:a16="http://schemas.microsoft.com/office/drawing/2014/main" id="{2607A816-8DFC-DC62-87F3-9CF9C9B18667}"/>
              </a:ext>
            </a:extLst>
          </p:cNvPr>
          <p:cNvSpPr/>
          <p:nvPr/>
        </p:nvSpPr>
        <p:spPr>
          <a:xfrm>
            <a:off x="3848717" y="1082132"/>
            <a:ext cx="2818749" cy="1841500"/>
          </a:xfrm>
          <a:prstGeom prst="ellipse">
            <a:avLst/>
          </a:prstGeom>
          <a:noFill/>
          <a:ln w="76200">
            <a:solidFill>
              <a:srgbClr val="8B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40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3D8714-E3FC-D36D-2D10-CE814977D9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1600200"/>
            <a:ext cx="5077534" cy="4795319"/>
          </a:xfrm>
          <a:prstGeom prst="rect">
            <a:avLst/>
          </a:prstGeom>
        </p:spPr>
      </p:pic>
      <p:sp>
        <p:nvSpPr>
          <p:cNvPr id="13" name="TextBox 12">
            <a:extLst>
              <a:ext uri="{FF2B5EF4-FFF2-40B4-BE49-F238E27FC236}">
                <a16:creationId xmlns:a16="http://schemas.microsoft.com/office/drawing/2014/main" id="{D04989CD-E65E-8FD0-5C98-5CE2F868321E}"/>
              </a:ext>
            </a:extLst>
          </p:cNvPr>
          <p:cNvSpPr txBox="1"/>
          <p:nvPr/>
        </p:nvSpPr>
        <p:spPr>
          <a:xfrm>
            <a:off x="7529286" y="741428"/>
            <a:ext cx="3456214" cy="954107"/>
          </a:xfrm>
          <a:prstGeom prst="rect">
            <a:avLst/>
          </a:prstGeom>
          <a:noFill/>
        </p:spPr>
        <p:txBody>
          <a:bodyPr wrap="square" rtlCol="0">
            <a:spAutoFit/>
          </a:bodyPr>
          <a:lstStyle/>
          <a:p>
            <a:pPr algn="ctr"/>
            <a:r>
              <a:rPr lang="en-US" sz="2800" b="1" dirty="0">
                <a:latin typeface="Avenir Next LT Pro" panose="020B0504020202020204" pitchFamily="34" charset="0"/>
              </a:rPr>
              <a:t>Joint</a:t>
            </a:r>
            <a:r>
              <a:rPr lang="en-US" sz="2800" dirty="0">
                <a:latin typeface="Avenir Next LT Pro" panose="020B0504020202020204" pitchFamily="34" charset="0"/>
              </a:rPr>
              <a:t> species trajectory</a:t>
            </a:r>
          </a:p>
        </p:txBody>
      </p:sp>
      <p:sp>
        <p:nvSpPr>
          <p:cNvPr id="8" name="Rectangle 7">
            <a:extLst>
              <a:ext uri="{FF2B5EF4-FFF2-40B4-BE49-F238E27FC236}">
                <a16:creationId xmlns:a16="http://schemas.microsoft.com/office/drawing/2014/main" id="{BBF2A631-DE3D-E427-62C7-1AA33D2776C8}"/>
              </a:ext>
            </a:extLst>
          </p:cNvPr>
          <p:cNvSpPr/>
          <p:nvPr/>
        </p:nvSpPr>
        <p:spPr>
          <a:xfrm>
            <a:off x="9270093" y="1803400"/>
            <a:ext cx="1436007" cy="143510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36E580-3ADC-45F7-61E8-EBDA71BF1FF4}"/>
              </a:ext>
            </a:extLst>
          </p:cNvPr>
          <p:cNvSpPr/>
          <p:nvPr/>
        </p:nvSpPr>
        <p:spPr>
          <a:xfrm rot="5400000">
            <a:off x="7454902" y="2878420"/>
            <a:ext cx="2879722" cy="723899"/>
          </a:xfrm>
          <a:prstGeom prst="rect">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205BCB2-4038-54E0-2342-A389F4B157E1}"/>
              </a:ext>
            </a:extLst>
          </p:cNvPr>
          <p:cNvSpPr/>
          <p:nvPr/>
        </p:nvSpPr>
        <p:spPr>
          <a:xfrm>
            <a:off x="7823201" y="3254655"/>
            <a:ext cx="2882899" cy="704851"/>
          </a:xfrm>
          <a:prstGeom prst="rect">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07353A-7B5A-DCB4-7D51-13B2A01D1522}"/>
              </a:ext>
            </a:extLst>
          </p:cNvPr>
          <p:cNvSpPr/>
          <p:nvPr/>
        </p:nvSpPr>
        <p:spPr>
          <a:xfrm>
            <a:off x="9271000" y="3984905"/>
            <a:ext cx="1435100" cy="70139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0A7F9A-DF7E-2A41-E17F-5A98FF066E50}"/>
              </a:ext>
            </a:extLst>
          </p:cNvPr>
          <p:cNvSpPr/>
          <p:nvPr/>
        </p:nvSpPr>
        <p:spPr>
          <a:xfrm rot="5400000">
            <a:off x="7460853" y="2165236"/>
            <a:ext cx="1431924" cy="70246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022AB2-D132-1B95-8E2F-BA2643C1A38C}"/>
              </a:ext>
            </a:extLst>
          </p:cNvPr>
          <p:cNvSpPr/>
          <p:nvPr/>
        </p:nvSpPr>
        <p:spPr>
          <a:xfrm>
            <a:off x="7820023" y="3984905"/>
            <a:ext cx="708026" cy="701396"/>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0A22882-E957-FC61-2037-02B4D48563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090" y="1600200"/>
            <a:ext cx="5277112" cy="3963111"/>
          </a:xfrm>
          <a:prstGeom prst="rect">
            <a:avLst/>
          </a:prstGeom>
          <a:ln>
            <a:solidFill>
              <a:schemeClr val="tx1"/>
            </a:solidFill>
          </a:ln>
        </p:spPr>
      </p:pic>
      <p:sp>
        <p:nvSpPr>
          <p:cNvPr id="17" name="TextBox 16">
            <a:extLst>
              <a:ext uri="{FF2B5EF4-FFF2-40B4-BE49-F238E27FC236}">
                <a16:creationId xmlns:a16="http://schemas.microsoft.com/office/drawing/2014/main" id="{6B933FF4-8BAE-A789-4F02-1A9462D3A374}"/>
              </a:ext>
            </a:extLst>
          </p:cNvPr>
          <p:cNvSpPr txBox="1"/>
          <p:nvPr/>
        </p:nvSpPr>
        <p:spPr>
          <a:xfrm>
            <a:off x="130788" y="1076980"/>
            <a:ext cx="6267715" cy="523220"/>
          </a:xfrm>
          <a:prstGeom prst="rect">
            <a:avLst/>
          </a:prstGeom>
          <a:noFill/>
        </p:spPr>
        <p:txBody>
          <a:bodyPr wrap="square" rtlCol="0">
            <a:spAutoFit/>
          </a:bodyPr>
          <a:lstStyle/>
          <a:p>
            <a:pPr algn="ctr"/>
            <a:r>
              <a:rPr lang="en-US" sz="2800" dirty="0">
                <a:latin typeface="Avenir Next LT Pro" panose="020B0504020202020204" pitchFamily="34" charset="0"/>
              </a:rPr>
              <a:t>Subalpine fir – Engelmann spruce</a:t>
            </a:r>
          </a:p>
        </p:txBody>
      </p:sp>
    </p:spTree>
    <p:extLst>
      <p:ext uri="{BB962C8B-B14F-4D97-AF65-F5344CB8AC3E}">
        <p14:creationId xmlns:p14="http://schemas.microsoft.com/office/powerpoint/2010/main" val="3170372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0A22882-E957-FC61-2037-02B4D4856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090" y="1600200"/>
            <a:ext cx="5277112" cy="3963111"/>
          </a:xfrm>
          <a:prstGeom prst="rect">
            <a:avLst/>
          </a:prstGeom>
          <a:ln>
            <a:solidFill>
              <a:schemeClr val="tx1"/>
            </a:solidFill>
          </a:ln>
        </p:spPr>
      </p:pic>
      <p:sp>
        <p:nvSpPr>
          <p:cNvPr id="17" name="TextBox 16">
            <a:extLst>
              <a:ext uri="{FF2B5EF4-FFF2-40B4-BE49-F238E27FC236}">
                <a16:creationId xmlns:a16="http://schemas.microsoft.com/office/drawing/2014/main" id="{6B933FF4-8BAE-A789-4F02-1A9462D3A374}"/>
              </a:ext>
            </a:extLst>
          </p:cNvPr>
          <p:cNvSpPr txBox="1"/>
          <p:nvPr/>
        </p:nvSpPr>
        <p:spPr>
          <a:xfrm>
            <a:off x="130788" y="1076980"/>
            <a:ext cx="6267715" cy="523220"/>
          </a:xfrm>
          <a:prstGeom prst="rect">
            <a:avLst/>
          </a:prstGeom>
          <a:noFill/>
        </p:spPr>
        <p:txBody>
          <a:bodyPr wrap="square" rtlCol="0">
            <a:spAutoFit/>
          </a:bodyPr>
          <a:lstStyle/>
          <a:p>
            <a:pPr algn="ctr"/>
            <a:r>
              <a:rPr lang="en-US" sz="2800" dirty="0">
                <a:latin typeface="Avenir Next LT Pro" panose="020B0504020202020204" pitchFamily="34" charset="0"/>
              </a:rPr>
              <a:t>Subalpine fir – Engelmann spruce</a:t>
            </a:r>
          </a:p>
        </p:txBody>
      </p:sp>
      <p:sp>
        <p:nvSpPr>
          <p:cNvPr id="3" name="Rectangle 2">
            <a:extLst>
              <a:ext uri="{FF2B5EF4-FFF2-40B4-BE49-F238E27FC236}">
                <a16:creationId xmlns:a16="http://schemas.microsoft.com/office/drawing/2014/main" id="{5839C7DD-DD38-7615-FF79-1DECB7F65CBF}"/>
              </a:ext>
            </a:extLst>
          </p:cNvPr>
          <p:cNvSpPr/>
          <p:nvPr/>
        </p:nvSpPr>
        <p:spPr>
          <a:xfrm>
            <a:off x="6223530" y="274320"/>
            <a:ext cx="5816070" cy="630936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D645CB7-C210-D077-FF24-E2F394CEC1D6}"/>
              </a:ext>
            </a:extLst>
          </p:cNvPr>
          <p:cNvSpPr txBox="1"/>
          <p:nvPr/>
        </p:nvSpPr>
        <p:spPr>
          <a:xfrm>
            <a:off x="8615680" y="5937349"/>
            <a:ext cx="3423920" cy="646331"/>
          </a:xfrm>
          <a:prstGeom prst="rect">
            <a:avLst/>
          </a:prstGeom>
          <a:noFill/>
        </p:spPr>
        <p:txBody>
          <a:bodyPr wrap="square" rtlCol="0">
            <a:spAutoFit/>
          </a:bodyPr>
          <a:lstStyle/>
          <a:p>
            <a:pPr algn="r"/>
            <a:r>
              <a:rPr lang="en-US" dirty="0">
                <a:solidFill>
                  <a:schemeClr val="bg1">
                    <a:lumMod val="95000"/>
                  </a:schemeClr>
                </a:solidFill>
              </a:rPr>
              <a:t>Andrus </a:t>
            </a:r>
            <a:r>
              <a:rPr lang="en-US" i="1" dirty="0">
                <a:solidFill>
                  <a:schemeClr val="bg1">
                    <a:lumMod val="95000"/>
                  </a:schemeClr>
                </a:solidFill>
              </a:rPr>
              <a:t>et al.</a:t>
            </a:r>
            <a:r>
              <a:rPr lang="en-US" dirty="0">
                <a:solidFill>
                  <a:schemeClr val="bg1">
                    <a:lumMod val="95000"/>
                  </a:schemeClr>
                </a:solidFill>
              </a:rPr>
              <a:t> 2018. </a:t>
            </a:r>
            <a:r>
              <a:rPr lang="en-US" i="1" dirty="0">
                <a:solidFill>
                  <a:schemeClr val="bg1">
                    <a:lumMod val="95000"/>
                  </a:schemeClr>
                </a:solidFill>
              </a:rPr>
              <a:t>Can. J. For. Res.</a:t>
            </a:r>
          </a:p>
          <a:p>
            <a:pPr algn="r"/>
            <a:r>
              <a:rPr lang="en-US" dirty="0">
                <a:solidFill>
                  <a:schemeClr val="bg1">
                    <a:lumMod val="95000"/>
                  </a:schemeClr>
                </a:solidFill>
              </a:rPr>
              <a:t>Shea 1985. </a:t>
            </a:r>
            <a:r>
              <a:rPr lang="en-US" i="1" dirty="0">
                <a:solidFill>
                  <a:schemeClr val="bg1">
                    <a:lumMod val="95000"/>
                  </a:schemeClr>
                </a:solidFill>
              </a:rPr>
              <a:t>Am. J. Bot.</a:t>
            </a:r>
            <a:endParaRPr lang="en-US" dirty="0">
              <a:solidFill>
                <a:schemeClr val="bg1">
                  <a:lumMod val="95000"/>
                </a:schemeClr>
              </a:solidFill>
            </a:endParaRPr>
          </a:p>
        </p:txBody>
      </p:sp>
      <p:sp>
        <p:nvSpPr>
          <p:cNvPr id="7" name="TextBox 6">
            <a:extLst>
              <a:ext uri="{FF2B5EF4-FFF2-40B4-BE49-F238E27FC236}">
                <a16:creationId xmlns:a16="http://schemas.microsoft.com/office/drawing/2014/main" id="{E7A9BBDC-13E1-26BD-9373-D6B25DFFDE87}"/>
              </a:ext>
            </a:extLst>
          </p:cNvPr>
          <p:cNvSpPr txBox="1"/>
          <p:nvPr/>
        </p:nvSpPr>
        <p:spPr>
          <a:xfrm>
            <a:off x="7305517" y="864751"/>
            <a:ext cx="3840003" cy="6617196"/>
          </a:xfrm>
          <a:prstGeom prst="rect">
            <a:avLst/>
          </a:prstGeom>
          <a:noFill/>
        </p:spPr>
        <p:txBody>
          <a:bodyPr wrap="square" rtlCol="0">
            <a:spAutoFit/>
          </a:bodyPr>
          <a:lstStyle/>
          <a:p>
            <a:r>
              <a:rPr lang="en-US" sz="2800" b="1" dirty="0">
                <a:solidFill>
                  <a:schemeClr val="bg1">
                    <a:lumMod val="95000"/>
                  </a:schemeClr>
                </a:solidFill>
                <a:latin typeface="Avenir Next LT Pro" panose="020B0504020202020204" pitchFamily="34" charset="0"/>
              </a:rPr>
              <a:t>Subalpine fir</a:t>
            </a:r>
            <a:endParaRPr lang="en-US" sz="2000" dirty="0">
              <a:solidFill>
                <a:schemeClr val="bg1">
                  <a:lumMod val="95000"/>
                </a:schemeClr>
              </a:solidFill>
              <a:latin typeface="Avenir Next LT Pro" panose="020B0504020202020204" pitchFamily="34" charset="0"/>
            </a:endParaRPr>
          </a:p>
          <a:p>
            <a:r>
              <a:rPr lang="en-US" sz="2000" dirty="0">
                <a:solidFill>
                  <a:schemeClr val="bg1">
                    <a:lumMod val="95000"/>
                  </a:schemeClr>
                </a:solidFill>
                <a:latin typeface="Avenir Next LT Pro" panose="020B0504020202020204" pitchFamily="34" charset="0"/>
              </a:rPr>
              <a:t>	</a:t>
            </a:r>
            <a:r>
              <a:rPr lang="en-US" sz="2000" dirty="0">
                <a:solidFill>
                  <a:schemeClr val="bg1">
                    <a:lumMod val="95000"/>
                  </a:schemeClr>
                </a:solidFill>
                <a:highlight>
                  <a:srgbClr val="FF0000"/>
                </a:highlight>
                <a:latin typeface="Avenir Next LT Pro" panose="020B0504020202020204" pitchFamily="34" charset="0"/>
              </a:rPr>
              <a:t>fast demography</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high</a:t>
            </a:r>
            <a:r>
              <a:rPr lang="en-US" sz="2000" dirty="0">
                <a:solidFill>
                  <a:schemeClr val="bg1">
                    <a:lumMod val="95000"/>
                  </a:schemeClr>
                </a:solidFill>
                <a:latin typeface="Avenir Next LT Pro" panose="020B0504020202020204" pitchFamily="34" charset="0"/>
              </a:rPr>
              <a:t> regeneration</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fast</a:t>
            </a:r>
            <a:r>
              <a:rPr lang="en-US" sz="2000" b="1" dirty="0">
                <a:solidFill>
                  <a:schemeClr val="bg1">
                    <a:lumMod val="95000"/>
                  </a:schemeClr>
                </a:solidFill>
                <a:latin typeface="Avenir Next LT Pro" panose="020B0504020202020204" pitchFamily="34" charset="0"/>
              </a:rPr>
              <a:t> </a:t>
            </a:r>
            <a:r>
              <a:rPr lang="en-US" sz="2000" dirty="0">
                <a:solidFill>
                  <a:schemeClr val="bg1">
                    <a:lumMod val="95000"/>
                  </a:schemeClr>
                </a:solidFill>
                <a:latin typeface="Avenir Next LT Pro" panose="020B0504020202020204" pitchFamily="34" charset="0"/>
              </a:rPr>
              <a:t>growth</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low</a:t>
            </a:r>
            <a:r>
              <a:rPr lang="en-US" sz="2000" dirty="0">
                <a:solidFill>
                  <a:schemeClr val="bg1">
                    <a:lumMod val="95000"/>
                  </a:schemeClr>
                </a:solidFill>
                <a:latin typeface="Avenir Next LT Pro" panose="020B0504020202020204" pitchFamily="34" charset="0"/>
              </a:rPr>
              <a:t> survival</a:t>
            </a:r>
            <a:endParaRPr lang="en-US" sz="2800" dirty="0">
              <a:solidFill>
                <a:schemeClr val="bg1">
                  <a:lumMod val="95000"/>
                </a:schemeClr>
              </a:solidFill>
              <a:latin typeface="Avenir Next LT Pro" panose="020B0504020202020204" pitchFamily="34" charset="0"/>
            </a:endParaRPr>
          </a:p>
          <a:p>
            <a:endParaRPr lang="en-US" sz="2800" dirty="0">
              <a:solidFill>
                <a:schemeClr val="bg1">
                  <a:lumMod val="95000"/>
                </a:schemeClr>
              </a:solidFill>
              <a:latin typeface="Avenir Next LT Pro" panose="020B0504020202020204" pitchFamily="34" charset="0"/>
            </a:endParaRPr>
          </a:p>
          <a:p>
            <a:endParaRPr lang="en-US" sz="2800" dirty="0">
              <a:solidFill>
                <a:schemeClr val="bg1">
                  <a:lumMod val="95000"/>
                </a:schemeClr>
              </a:solidFill>
              <a:latin typeface="Avenir Next LT Pro" panose="020B0504020202020204" pitchFamily="34" charset="0"/>
            </a:endParaRPr>
          </a:p>
          <a:p>
            <a:r>
              <a:rPr lang="en-US" sz="2800" b="1" dirty="0">
                <a:solidFill>
                  <a:schemeClr val="bg1">
                    <a:lumMod val="95000"/>
                  </a:schemeClr>
                </a:solidFill>
                <a:latin typeface="Avenir Next LT Pro" panose="020B0504020202020204" pitchFamily="34" charset="0"/>
              </a:rPr>
              <a:t>Engelmann spruce</a:t>
            </a:r>
            <a:endParaRPr lang="en-US" sz="2000" dirty="0">
              <a:solidFill>
                <a:schemeClr val="bg1">
                  <a:lumMod val="95000"/>
                </a:schemeClr>
              </a:solidFill>
              <a:latin typeface="Avenir Next LT Pro" panose="020B0504020202020204" pitchFamily="34" charset="0"/>
            </a:endParaRPr>
          </a:p>
          <a:p>
            <a:r>
              <a:rPr lang="en-US" sz="2000" dirty="0">
                <a:solidFill>
                  <a:schemeClr val="bg1">
                    <a:lumMod val="95000"/>
                  </a:schemeClr>
                </a:solidFill>
                <a:latin typeface="Avenir Next LT Pro" panose="020B0504020202020204" pitchFamily="34" charset="0"/>
              </a:rPr>
              <a:t>	</a:t>
            </a:r>
            <a:r>
              <a:rPr lang="en-US" sz="2000" dirty="0">
                <a:solidFill>
                  <a:schemeClr val="bg1">
                    <a:lumMod val="95000"/>
                  </a:schemeClr>
                </a:solidFill>
                <a:highlight>
                  <a:srgbClr val="1C86EE"/>
                </a:highlight>
                <a:latin typeface="Avenir Next LT Pro" panose="020B0504020202020204" pitchFamily="34" charset="0"/>
              </a:rPr>
              <a:t>slow demography</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low</a:t>
            </a:r>
            <a:r>
              <a:rPr lang="en-US" sz="2000" dirty="0">
                <a:solidFill>
                  <a:schemeClr val="bg1">
                    <a:lumMod val="95000"/>
                  </a:schemeClr>
                </a:solidFill>
                <a:latin typeface="Avenir Next LT Pro" panose="020B0504020202020204" pitchFamily="34" charset="0"/>
              </a:rPr>
              <a:t> regeneration</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slow</a:t>
            </a:r>
            <a:r>
              <a:rPr lang="en-US" sz="2000" b="1" dirty="0">
                <a:solidFill>
                  <a:schemeClr val="bg1">
                    <a:lumMod val="95000"/>
                  </a:schemeClr>
                </a:solidFill>
                <a:latin typeface="Avenir Next LT Pro" panose="020B0504020202020204" pitchFamily="34" charset="0"/>
              </a:rPr>
              <a:t> </a:t>
            </a:r>
            <a:r>
              <a:rPr lang="en-US" sz="2000" dirty="0">
                <a:solidFill>
                  <a:schemeClr val="bg1">
                    <a:lumMod val="95000"/>
                  </a:schemeClr>
                </a:solidFill>
                <a:latin typeface="Avenir Next LT Pro" panose="020B0504020202020204" pitchFamily="34" charset="0"/>
              </a:rPr>
              <a:t>growth</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high</a:t>
            </a:r>
            <a:r>
              <a:rPr lang="en-US" sz="2000" dirty="0">
                <a:solidFill>
                  <a:schemeClr val="bg1">
                    <a:lumMod val="95000"/>
                  </a:schemeClr>
                </a:solidFill>
                <a:latin typeface="Avenir Next LT Pro" panose="020B0504020202020204" pitchFamily="34" charset="0"/>
              </a:rPr>
              <a:t> survival</a:t>
            </a:r>
          </a:p>
          <a:p>
            <a:endParaRPr lang="en-US" sz="2800" dirty="0">
              <a:solidFill>
                <a:schemeClr val="bg1">
                  <a:lumMod val="95000"/>
                </a:schemeClr>
              </a:solidFill>
              <a:latin typeface="Avenir Next LT Pro" panose="020B0504020202020204" pitchFamily="34" charset="0"/>
            </a:endParaRPr>
          </a:p>
          <a:p>
            <a:endParaRPr lang="en-US" sz="2800" dirty="0">
              <a:solidFill>
                <a:schemeClr val="bg1">
                  <a:lumMod val="95000"/>
                </a:schemeClr>
              </a:solidFill>
              <a:latin typeface="Avenir Next LT Pro" panose="020B0504020202020204" pitchFamily="34" charset="0"/>
            </a:endParaRPr>
          </a:p>
          <a:p>
            <a:endParaRPr lang="en-US" sz="2400" dirty="0">
              <a:solidFill>
                <a:schemeClr val="bg1">
                  <a:lumMod val="95000"/>
                </a:schemeClr>
              </a:solidFill>
              <a:latin typeface="Avenir Next LT Pro" panose="020B0504020202020204" pitchFamily="34" charset="0"/>
            </a:endParaRPr>
          </a:p>
          <a:p>
            <a:endParaRPr lang="en-US" sz="2400" dirty="0">
              <a:solidFill>
                <a:schemeClr val="bg1">
                  <a:lumMod val="95000"/>
                </a:schemeClr>
              </a:solidFill>
              <a:latin typeface="Avenir Next LT Pro" panose="020B0504020202020204" pitchFamily="34" charset="0"/>
            </a:endParaRPr>
          </a:p>
          <a:p>
            <a:endParaRPr lang="en-US" sz="2400" dirty="0">
              <a:solidFill>
                <a:schemeClr val="bg1">
                  <a:lumMod val="95000"/>
                </a:schemeClr>
              </a:solidFill>
              <a:latin typeface="Avenir Next LT Pro" panose="020B0504020202020204" pitchFamily="34" charset="0"/>
            </a:endParaRPr>
          </a:p>
        </p:txBody>
      </p:sp>
    </p:spTree>
    <p:extLst>
      <p:ext uri="{BB962C8B-B14F-4D97-AF65-F5344CB8AC3E}">
        <p14:creationId xmlns:p14="http://schemas.microsoft.com/office/powerpoint/2010/main" val="2881171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D1FE16-6692-D9E8-0147-DAC7BDE2756C}"/>
              </a:ext>
            </a:extLst>
          </p:cNvPr>
          <p:cNvPicPr>
            <a:picLocks noChangeAspect="1"/>
          </p:cNvPicPr>
          <p:nvPr/>
        </p:nvPicPr>
        <p:blipFill rotWithShape="1">
          <a:blip r:embed="rId2" cstate="screen">
            <a:alphaModFix amt="4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D1A78668-054C-439A-9868-796F77A6C1B5}"/>
              </a:ext>
            </a:extLst>
          </p:cNvPr>
          <p:cNvSpPr txBox="1"/>
          <p:nvPr/>
        </p:nvSpPr>
        <p:spPr>
          <a:xfrm>
            <a:off x="9100457" y="6488668"/>
            <a:ext cx="3091543" cy="369332"/>
          </a:xfrm>
          <a:prstGeom prst="rect">
            <a:avLst/>
          </a:prstGeom>
          <a:noFill/>
        </p:spPr>
        <p:txBody>
          <a:bodyPr wrap="square" rtlCol="0">
            <a:spAutoFit/>
          </a:bodyPr>
          <a:lstStyle/>
          <a:p>
            <a:r>
              <a:rPr lang="en-US" dirty="0">
                <a:solidFill>
                  <a:schemeClr val="bg1"/>
                </a:solidFill>
              </a:rPr>
              <a:t>PC: Daniel </a:t>
            </a:r>
            <a:r>
              <a:rPr lang="en-US" dirty="0" err="1">
                <a:solidFill>
                  <a:schemeClr val="bg1"/>
                </a:solidFill>
              </a:rPr>
              <a:t>DePinte</a:t>
            </a:r>
            <a:r>
              <a:rPr lang="en-US" dirty="0">
                <a:solidFill>
                  <a:schemeClr val="bg1"/>
                </a:solidFill>
              </a:rPr>
              <a:t>, USFS FHM</a:t>
            </a:r>
          </a:p>
        </p:txBody>
      </p:sp>
      <p:sp>
        <p:nvSpPr>
          <p:cNvPr id="4" name="TextBox 3">
            <a:extLst>
              <a:ext uri="{FF2B5EF4-FFF2-40B4-BE49-F238E27FC236}">
                <a16:creationId xmlns:a16="http://schemas.microsoft.com/office/drawing/2014/main" id="{1450A432-CECB-81FD-491F-CBCC48EB0FA9}"/>
              </a:ext>
            </a:extLst>
          </p:cNvPr>
          <p:cNvSpPr txBox="1"/>
          <p:nvPr/>
        </p:nvSpPr>
        <p:spPr>
          <a:xfrm>
            <a:off x="43818" y="0"/>
            <a:ext cx="10185722" cy="1200329"/>
          </a:xfrm>
          <a:prstGeom prst="rect">
            <a:avLst/>
          </a:prstGeom>
          <a:noFill/>
        </p:spPr>
        <p:txBody>
          <a:bodyPr wrap="square" rtlCol="0">
            <a:spAutoFit/>
          </a:bodyPr>
          <a:lstStyle/>
          <a:p>
            <a:r>
              <a:rPr lang="en-US" sz="3600" dirty="0">
                <a:latin typeface="Avenir Next LT Pro" panose="020B0504020202020204" pitchFamily="34" charset="0"/>
              </a:rPr>
              <a:t>How are subalpine forest systems responding to this confluence of global change drivers?</a:t>
            </a:r>
          </a:p>
        </p:txBody>
      </p:sp>
      <p:sp>
        <p:nvSpPr>
          <p:cNvPr id="5" name="TextBox 4">
            <a:extLst>
              <a:ext uri="{FF2B5EF4-FFF2-40B4-BE49-F238E27FC236}">
                <a16:creationId xmlns:a16="http://schemas.microsoft.com/office/drawing/2014/main" id="{18403EA7-800F-6257-AD1C-CB9489D8F0FC}"/>
              </a:ext>
            </a:extLst>
          </p:cNvPr>
          <p:cNvSpPr txBox="1"/>
          <p:nvPr/>
        </p:nvSpPr>
        <p:spPr>
          <a:xfrm>
            <a:off x="2006278" y="2828835"/>
            <a:ext cx="10185722" cy="1200329"/>
          </a:xfrm>
          <a:prstGeom prst="rect">
            <a:avLst/>
          </a:prstGeom>
          <a:noFill/>
        </p:spPr>
        <p:txBody>
          <a:bodyPr wrap="square" rtlCol="0">
            <a:spAutoFit/>
          </a:bodyPr>
          <a:lstStyle/>
          <a:p>
            <a:pPr algn="r"/>
            <a:r>
              <a:rPr lang="en-US" sz="3600" b="1" dirty="0">
                <a:latin typeface="Avenir Next LT Pro" panose="020B0504020202020204" pitchFamily="34" charset="0"/>
              </a:rPr>
              <a:t>Subalpine fir </a:t>
            </a:r>
            <a:r>
              <a:rPr lang="en-US" sz="3600" dirty="0">
                <a:latin typeface="Avenir Next LT Pro" panose="020B0504020202020204" pitchFamily="34" charset="0"/>
              </a:rPr>
              <a:t>as an initial leverage point and case study</a:t>
            </a:r>
          </a:p>
        </p:txBody>
      </p:sp>
      <p:sp>
        <p:nvSpPr>
          <p:cNvPr id="6" name="TextBox 5">
            <a:extLst>
              <a:ext uri="{FF2B5EF4-FFF2-40B4-BE49-F238E27FC236}">
                <a16:creationId xmlns:a16="http://schemas.microsoft.com/office/drawing/2014/main" id="{E23C50D9-A9DE-D5B8-B3A7-FA4E15199827}"/>
              </a:ext>
            </a:extLst>
          </p:cNvPr>
          <p:cNvSpPr txBox="1"/>
          <p:nvPr/>
        </p:nvSpPr>
        <p:spPr>
          <a:xfrm>
            <a:off x="43818" y="4457341"/>
            <a:ext cx="12148182" cy="1200329"/>
          </a:xfrm>
          <a:prstGeom prst="rect">
            <a:avLst/>
          </a:prstGeom>
          <a:noFill/>
        </p:spPr>
        <p:txBody>
          <a:bodyPr wrap="square" rtlCol="0">
            <a:spAutoFit/>
          </a:bodyPr>
          <a:lstStyle/>
          <a:p>
            <a:pPr algn="r"/>
            <a:r>
              <a:rPr lang="en-US" sz="3600" dirty="0">
                <a:latin typeface="Avenir Next LT Pro" panose="020B0504020202020204" pitchFamily="34" charset="0"/>
              </a:rPr>
              <a:t>Range-wide status, population trends, and mortality sources</a:t>
            </a:r>
          </a:p>
        </p:txBody>
      </p:sp>
    </p:spTree>
    <p:extLst>
      <p:ext uri="{BB962C8B-B14F-4D97-AF65-F5344CB8AC3E}">
        <p14:creationId xmlns:p14="http://schemas.microsoft.com/office/powerpoint/2010/main" val="220455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D630AA-758B-3A47-49E8-F3E56167C42E}"/>
              </a:ext>
            </a:extLst>
          </p:cNvPr>
          <p:cNvSpPr/>
          <p:nvPr/>
        </p:nvSpPr>
        <p:spPr>
          <a:xfrm>
            <a:off x="279930" y="274320"/>
            <a:ext cx="5816070" cy="630936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CF99487-75D2-5D73-4528-5B885084D645}"/>
              </a:ext>
            </a:extLst>
          </p:cNvPr>
          <p:cNvSpPr txBox="1"/>
          <p:nvPr/>
        </p:nvSpPr>
        <p:spPr>
          <a:xfrm>
            <a:off x="1361917" y="864751"/>
            <a:ext cx="3840003" cy="6617196"/>
          </a:xfrm>
          <a:prstGeom prst="rect">
            <a:avLst/>
          </a:prstGeom>
          <a:noFill/>
        </p:spPr>
        <p:txBody>
          <a:bodyPr wrap="square" rtlCol="0">
            <a:spAutoFit/>
          </a:bodyPr>
          <a:lstStyle/>
          <a:p>
            <a:r>
              <a:rPr lang="en-US" sz="2800" b="1" dirty="0">
                <a:solidFill>
                  <a:schemeClr val="bg1">
                    <a:lumMod val="95000"/>
                  </a:schemeClr>
                </a:solidFill>
                <a:latin typeface="Avenir Next LT Pro" panose="020B0504020202020204" pitchFamily="34" charset="0"/>
              </a:rPr>
              <a:t>Subalpine fir</a:t>
            </a:r>
            <a:endParaRPr lang="en-US" sz="2000" dirty="0">
              <a:solidFill>
                <a:schemeClr val="bg1">
                  <a:lumMod val="95000"/>
                </a:schemeClr>
              </a:solidFill>
              <a:latin typeface="Avenir Next LT Pro" panose="020B0504020202020204" pitchFamily="34" charset="0"/>
            </a:endParaRPr>
          </a:p>
          <a:p>
            <a:r>
              <a:rPr lang="en-US" sz="2000" dirty="0">
                <a:solidFill>
                  <a:schemeClr val="bg1">
                    <a:lumMod val="95000"/>
                  </a:schemeClr>
                </a:solidFill>
                <a:latin typeface="Avenir Next LT Pro" panose="020B0504020202020204" pitchFamily="34" charset="0"/>
              </a:rPr>
              <a:t>	</a:t>
            </a:r>
            <a:r>
              <a:rPr lang="en-US" sz="2000" dirty="0">
                <a:solidFill>
                  <a:schemeClr val="bg1">
                    <a:lumMod val="95000"/>
                  </a:schemeClr>
                </a:solidFill>
                <a:highlight>
                  <a:srgbClr val="FF0000"/>
                </a:highlight>
                <a:latin typeface="Avenir Next LT Pro" panose="020B0504020202020204" pitchFamily="34" charset="0"/>
              </a:rPr>
              <a:t>fast demography</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high</a:t>
            </a:r>
            <a:r>
              <a:rPr lang="en-US" sz="2000" dirty="0">
                <a:solidFill>
                  <a:schemeClr val="bg1">
                    <a:lumMod val="95000"/>
                  </a:schemeClr>
                </a:solidFill>
                <a:latin typeface="Avenir Next LT Pro" panose="020B0504020202020204" pitchFamily="34" charset="0"/>
              </a:rPr>
              <a:t> regeneration</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fast</a:t>
            </a:r>
            <a:r>
              <a:rPr lang="en-US" sz="2000" b="1" dirty="0">
                <a:solidFill>
                  <a:schemeClr val="bg1">
                    <a:lumMod val="95000"/>
                  </a:schemeClr>
                </a:solidFill>
                <a:latin typeface="Avenir Next LT Pro" panose="020B0504020202020204" pitchFamily="34" charset="0"/>
              </a:rPr>
              <a:t> </a:t>
            </a:r>
            <a:r>
              <a:rPr lang="en-US" sz="2000" dirty="0">
                <a:solidFill>
                  <a:schemeClr val="bg1">
                    <a:lumMod val="95000"/>
                  </a:schemeClr>
                </a:solidFill>
                <a:latin typeface="Avenir Next LT Pro" panose="020B0504020202020204" pitchFamily="34" charset="0"/>
              </a:rPr>
              <a:t>growth</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low</a:t>
            </a:r>
            <a:r>
              <a:rPr lang="en-US" sz="2000" dirty="0">
                <a:solidFill>
                  <a:schemeClr val="bg1">
                    <a:lumMod val="95000"/>
                  </a:schemeClr>
                </a:solidFill>
                <a:latin typeface="Avenir Next LT Pro" panose="020B0504020202020204" pitchFamily="34" charset="0"/>
              </a:rPr>
              <a:t> survival</a:t>
            </a:r>
            <a:endParaRPr lang="en-US" sz="2800" dirty="0">
              <a:solidFill>
                <a:schemeClr val="bg1">
                  <a:lumMod val="95000"/>
                </a:schemeClr>
              </a:solidFill>
              <a:latin typeface="Avenir Next LT Pro" panose="020B0504020202020204" pitchFamily="34" charset="0"/>
            </a:endParaRPr>
          </a:p>
          <a:p>
            <a:endParaRPr lang="en-US" sz="2800" dirty="0">
              <a:solidFill>
                <a:schemeClr val="bg1">
                  <a:lumMod val="95000"/>
                </a:schemeClr>
              </a:solidFill>
              <a:latin typeface="Avenir Next LT Pro" panose="020B0504020202020204" pitchFamily="34" charset="0"/>
            </a:endParaRPr>
          </a:p>
          <a:p>
            <a:endParaRPr lang="en-US" sz="2800" dirty="0">
              <a:solidFill>
                <a:schemeClr val="bg1">
                  <a:lumMod val="95000"/>
                </a:schemeClr>
              </a:solidFill>
              <a:latin typeface="Avenir Next LT Pro" panose="020B0504020202020204" pitchFamily="34" charset="0"/>
            </a:endParaRPr>
          </a:p>
          <a:p>
            <a:r>
              <a:rPr lang="en-US" sz="2800" b="1" dirty="0">
                <a:solidFill>
                  <a:schemeClr val="bg1">
                    <a:lumMod val="95000"/>
                  </a:schemeClr>
                </a:solidFill>
                <a:latin typeface="Avenir Next LT Pro" panose="020B0504020202020204" pitchFamily="34" charset="0"/>
              </a:rPr>
              <a:t>Engelmann spruce</a:t>
            </a:r>
            <a:endParaRPr lang="en-US" sz="2000" dirty="0">
              <a:solidFill>
                <a:schemeClr val="bg1">
                  <a:lumMod val="95000"/>
                </a:schemeClr>
              </a:solidFill>
              <a:latin typeface="Avenir Next LT Pro" panose="020B0504020202020204" pitchFamily="34" charset="0"/>
            </a:endParaRPr>
          </a:p>
          <a:p>
            <a:r>
              <a:rPr lang="en-US" sz="2000" dirty="0">
                <a:solidFill>
                  <a:schemeClr val="bg1">
                    <a:lumMod val="95000"/>
                  </a:schemeClr>
                </a:solidFill>
                <a:latin typeface="Avenir Next LT Pro" panose="020B0504020202020204" pitchFamily="34" charset="0"/>
              </a:rPr>
              <a:t>	</a:t>
            </a:r>
            <a:r>
              <a:rPr lang="en-US" sz="2000" dirty="0">
                <a:solidFill>
                  <a:schemeClr val="bg1">
                    <a:lumMod val="95000"/>
                  </a:schemeClr>
                </a:solidFill>
                <a:highlight>
                  <a:srgbClr val="1C86EE"/>
                </a:highlight>
                <a:latin typeface="Avenir Next LT Pro" panose="020B0504020202020204" pitchFamily="34" charset="0"/>
              </a:rPr>
              <a:t>slow demography</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low</a:t>
            </a:r>
            <a:r>
              <a:rPr lang="en-US" sz="2000" dirty="0">
                <a:solidFill>
                  <a:schemeClr val="bg1">
                    <a:lumMod val="95000"/>
                  </a:schemeClr>
                </a:solidFill>
                <a:latin typeface="Avenir Next LT Pro" panose="020B0504020202020204" pitchFamily="34" charset="0"/>
              </a:rPr>
              <a:t> regeneration</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slow</a:t>
            </a:r>
            <a:r>
              <a:rPr lang="en-US" sz="2000" b="1" dirty="0">
                <a:solidFill>
                  <a:schemeClr val="bg1">
                    <a:lumMod val="95000"/>
                  </a:schemeClr>
                </a:solidFill>
                <a:latin typeface="Avenir Next LT Pro" panose="020B0504020202020204" pitchFamily="34" charset="0"/>
              </a:rPr>
              <a:t> </a:t>
            </a:r>
            <a:r>
              <a:rPr lang="en-US" sz="2000" dirty="0">
                <a:solidFill>
                  <a:schemeClr val="bg1">
                    <a:lumMod val="95000"/>
                  </a:schemeClr>
                </a:solidFill>
                <a:latin typeface="Avenir Next LT Pro" panose="020B0504020202020204" pitchFamily="34" charset="0"/>
              </a:rPr>
              <a:t>growth</a:t>
            </a:r>
          </a:p>
          <a:p>
            <a:r>
              <a:rPr lang="en-US" sz="2000" dirty="0">
                <a:solidFill>
                  <a:schemeClr val="bg1">
                    <a:lumMod val="95000"/>
                  </a:schemeClr>
                </a:solidFill>
                <a:latin typeface="Avenir Next LT Pro" panose="020B0504020202020204" pitchFamily="34" charset="0"/>
              </a:rPr>
              <a:t>	</a:t>
            </a:r>
            <a:r>
              <a:rPr lang="en-US" sz="2400" b="1" dirty="0">
                <a:solidFill>
                  <a:schemeClr val="bg1">
                    <a:lumMod val="95000"/>
                  </a:schemeClr>
                </a:solidFill>
                <a:latin typeface="Avenir Next LT Pro" panose="020B0504020202020204" pitchFamily="34" charset="0"/>
              </a:rPr>
              <a:t>high</a:t>
            </a:r>
            <a:r>
              <a:rPr lang="en-US" sz="2000" dirty="0">
                <a:solidFill>
                  <a:schemeClr val="bg1">
                    <a:lumMod val="95000"/>
                  </a:schemeClr>
                </a:solidFill>
                <a:latin typeface="Avenir Next LT Pro" panose="020B0504020202020204" pitchFamily="34" charset="0"/>
              </a:rPr>
              <a:t> survival</a:t>
            </a:r>
          </a:p>
          <a:p>
            <a:endParaRPr lang="en-US" sz="2800" dirty="0">
              <a:solidFill>
                <a:schemeClr val="bg1">
                  <a:lumMod val="95000"/>
                </a:schemeClr>
              </a:solidFill>
              <a:latin typeface="Avenir Next LT Pro" panose="020B0504020202020204" pitchFamily="34" charset="0"/>
            </a:endParaRPr>
          </a:p>
          <a:p>
            <a:endParaRPr lang="en-US" sz="2800" dirty="0">
              <a:solidFill>
                <a:schemeClr val="bg1">
                  <a:lumMod val="95000"/>
                </a:schemeClr>
              </a:solidFill>
              <a:latin typeface="Avenir Next LT Pro" panose="020B0504020202020204" pitchFamily="34" charset="0"/>
            </a:endParaRPr>
          </a:p>
          <a:p>
            <a:endParaRPr lang="en-US" sz="2400" dirty="0">
              <a:solidFill>
                <a:schemeClr val="bg1">
                  <a:lumMod val="95000"/>
                </a:schemeClr>
              </a:solidFill>
              <a:latin typeface="Avenir Next LT Pro" panose="020B0504020202020204" pitchFamily="34" charset="0"/>
            </a:endParaRPr>
          </a:p>
          <a:p>
            <a:endParaRPr lang="en-US" sz="2400" dirty="0">
              <a:solidFill>
                <a:schemeClr val="bg1">
                  <a:lumMod val="95000"/>
                </a:schemeClr>
              </a:solidFill>
              <a:latin typeface="Avenir Next LT Pro" panose="020B0504020202020204" pitchFamily="34" charset="0"/>
            </a:endParaRPr>
          </a:p>
          <a:p>
            <a:endParaRPr lang="en-US" sz="2400" dirty="0">
              <a:solidFill>
                <a:schemeClr val="bg1">
                  <a:lumMod val="95000"/>
                </a:schemeClr>
              </a:solidFill>
              <a:latin typeface="Avenir Next LT Pro" panose="020B0504020202020204" pitchFamily="34" charset="0"/>
            </a:endParaRPr>
          </a:p>
        </p:txBody>
      </p:sp>
      <p:sp>
        <p:nvSpPr>
          <p:cNvPr id="5" name="TextBox 4">
            <a:extLst>
              <a:ext uri="{FF2B5EF4-FFF2-40B4-BE49-F238E27FC236}">
                <a16:creationId xmlns:a16="http://schemas.microsoft.com/office/drawing/2014/main" id="{08CDCF29-CB2D-6021-1126-47026107AF9A}"/>
              </a:ext>
            </a:extLst>
          </p:cNvPr>
          <p:cNvSpPr txBox="1"/>
          <p:nvPr/>
        </p:nvSpPr>
        <p:spPr>
          <a:xfrm>
            <a:off x="2672080" y="5937349"/>
            <a:ext cx="3423920" cy="646331"/>
          </a:xfrm>
          <a:prstGeom prst="rect">
            <a:avLst/>
          </a:prstGeom>
          <a:noFill/>
        </p:spPr>
        <p:txBody>
          <a:bodyPr wrap="square" rtlCol="0">
            <a:spAutoFit/>
          </a:bodyPr>
          <a:lstStyle/>
          <a:p>
            <a:pPr algn="r"/>
            <a:r>
              <a:rPr lang="en-US" dirty="0">
                <a:solidFill>
                  <a:schemeClr val="bg1">
                    <a:lumMod val="95000"/>
                  </a:schemeClr>
                </a:solidFill>
              </a:rPr>
              <a:t>Andrus </a:t>
            </a:r>
            <a:r>
              <a:rPr lang="en-US" i="1" dirty="0">
                <a:solidFill>
                  <a:schemeClr val="bg1">
                    <a:lumMod val="95000"/>
                  </a:schemeClr>
                </a:solidFill>
              </a:rPr>
              <a:t>et al.</a:t>
            </a:r>
            <a:r>
              <a:rPr lang="en-US" dirty="0">
                <a:solidFill>
                  <a:schemeClr val="bg1">
                    <a:lumMod val="95000"/>
                  </a:schemeClr>
                </a:solidFill>
              </a:rPr>
              <a:t> 2018. </a:t>
            </a:r>
            <a:r>
              <a:rPr lang="en-US" i="1" dirty="0">
                <a:solidFill>
                  <a:schemeClr val="bg1">
                    <a:lumMod val="95000"/>
                  </a:schemeClr>
                </a:solidFill>
              </a:rPr>
              <a:t>Can. J. For. Res.</a:t>
            </a:r>
          </a:p>
          <a:p>
            <a:pPr algn="r"/>
            <a:r>
              <a:rPr lang="en-US" dirty="0">
                <a:solidFill>
                  <a:schemeClr val="bg1">
                    <a:lumMod val="95000"/>
                  </a:schemeClr>
                </a:solidFill>
              </a:rPr>
              <a:t>Shea 1985. </a:t>
            </a:r>
            <a:r>
              <a:rPr lang="en-US" i="1" dirty="0">
                <a:solidFill>
                  <a:schemeClr val="bg1">
                    <a:lumMod val="95000"/>
                  </a:schemeClr>
                </a:solidFill>
              </a:rPr>
              <a:t>Am. J. Bot.</a:t>
            </a:r>
            <a:endParaRPr lang="en-US" dirty="0">
              <a:solidFill>
                <a:schemeClr val="bg1">
                  <a:lumMod val="95000"/>
                </a:schemeClr>
              </a:solidFill>
            </a:endParaRPr>
          </a:p>
        </p:txBody>
      </p:sp>
      <p:pic>
        <p:nvPicPr>
          <p:cNvPr id="7" name="Picture 6">
            <a:extLst>
              <a:ext uri="{FF2B5EF4-FFF2-40B4-BE49-F238E27FC236}">
                <a16:creationId xmlns:a16="http://schemas.microsoft.com/office/drawing/2014/main" id="{62906A99-8C59-C1C2-1DC5-F8DF03CA7F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6999" y="3507252"/>
            <a:ext cx="2602231" cy="2539218"/>
          </a:xfrm>
          <a:prstGeom prst="rect">
            <a:avLst/>
          </a:prstGeom>
        </p:spPr>
      </p:pic>
      <p:pic>
        <p:nvPicPr>
          <p:cNvPr id="9" name="Picture 8">
            <a:extLst>
              <a:ext uri="{FF2B5EF4-FFF2-40B4-BE49-F238E27FC236}">
                <a16:creationId xmlns:a16="http://schemas.microsoft.com/office/drawing/2014/main" id="{D0394A94-49F6-4BA3-DC61-F69C540879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17521" y="486396"/>
            <a:ext cx="2606040" cy="2553512"/>
          </a:xfrm>
          <a:prstGeom prst="rect">
            <a:avLst/>
          </a:prstGeom>
        </p:spPr>
      </p:pic>
      <p:sp>
        <p:nvSpPr>
          <p:cNvPr id="10" name="Arrow: Right 9">
            <a:extLst>
              <a:ext uri="{FF2B5EF4-FFF2-40B4-BE49-F238E27FC236}">
                <a16:creationId xmlns:a16="http://schemas.microsoft.com/office/drawing/2014/main" id="{6C0130F3-C335-2B8C-D0A1-D63D8C09B558}"/>
              </a:ext>
            </a:extLst>
          </p:cNvPr>
          <p:cNvSpPr/>
          <p:nvPr/>
        </p:nvSpPr>
        <p:spPr>
          <a:xfrm>
            <a:off x="4927600" y="1536701"/>
            <a:ext cx="1076960" cy="51816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F10440BA-C73C-98B3-76FE-BADB077DA898}"/>
              </a:ext>
            </a:extLst>
          </p:cNvPr>
          <p:cNvSpPr/>
          <p:nvPr/>
        </p:nvSpPr>
        <p:spPr>
          <a:xfrm>
            <a:off x="4927600" y="4544060"/>
            <a:ext cx="1076960" cy="51816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36FC467-11DE-39D2-3B02-0A078E70806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323070" y="479249"/>
            <a:ext cx="2609850" cy="2553512"/>
          </a:xfrm>
          <a:prstGeom prst="rect">
            <a:avLst/>
          </a:prstGeom>
        </p:spPr>
      </p:pic>
      <p:pic>
        <p:nvPicPr>
          <p:cNvPr id="16" name="Picture 15">
            <a:extLst>
              <a:ext uri="{FF2B5EF4-FFF2-40B4-BE49-F238E27FC236}">
                <a16:creationId xmlns:a16="http://schemas.microsoft.com/office/drawing/2014/main" id="{F11684A6-AFC8-3A24-F39D-9F05F5D78DD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338310" y="3507253"/>
            <a:ext cx="2606040" cy="2539218"/>
          </a:xfrm>
          <a:prstGeom prst="rect">
            <a:avLst/>
          </a:prstGeom>
        </p:spPr>
      </p:pic>
      <p:sp>
        <p:nvSpPr>
          <p:cNvPr id="17" name="Rectangle 16">
            <a:extLst>
              <a:ext uri="{FF2B5EF4-FFF2-40B4-BE49-F238E27FC236}">
                <a16:creationId xmlns:a16="http://schemas.microsoft.com/office/drawing/2014/main" id="{EBA1D9D3-826B-8AD3-22CC-A1E1B24AFDF4}"/>
              </a:ext>
            </a:extLst>
          </p:cNvPr>
          <p:cNvSpPr/>
          <p:nvPr/>
        </p:nvSpPr>
        <p:spPr>
          <a:xfrm>
            <a:off x="6419850" y="479249"/>
            <a:ext cx="2601383" cy="253921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02A520-0C12-F0AA-4463-0981C72A981A}"/>
              </a:ext>
            </a:extLst>
          </p:cNvPr>
          <p:cNvSpPr/>
          <p:nvPr/>
        </p:nvSpPr>
        <p:spPr>
          <a:xfrm>
            <a:off x="9323070" y="486396"/>
            <a:ext cx="2601383" cy="253921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B90747-5847-E956-322D-5E9F226FC4BA}"/>
              </a:ext>
            </a:extLst>
          </p:cNvPr>
          <p:cNvSpPr/>
          <p:nvPr/>
        </p:nvSpPr>
        <p:spPr>
          <a:xfrm>
            <a:off x="9342967" y="3495434"/>
            <a:ext cx="2601383" cy="253921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B145939-6C5B-CE26-DC7E-36D65E311266}"/>
              </a:ext>
            </a:extLst>
          </p:cNvPr>
          <p:cNvSpPr/>
          <p:nvPr/>
        </p:nvSpPr>
        <p:spPr>
          <a:xfrm>
            <a:off x="6475094" y="3495434"/>
            <a:ext cx="2601383" cy="253921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032F846-7DE5-B301-35F7-C9DAACAC63DD}"/>
              </a:ext>
            </a:extLst>
          </p:cNvPr>
          <p:cNvSpPr txBox="1"/>
          <p:nvPr/>
        </p:nvSpPr>
        <p:spPr>
          <a:xfrm>
            <a:off x="8188961" y="6058288"/>
            <a:ext cx="4134696" cy="369332"/>
          </a:xfrm>
          <a:prstGeom prst="rect">
            <a:avLst/>
          </a:prstGeom>
          <a:noFill/>
        </p:spPr>
        <p:txBody>
          <a:bodyPr wrap="square" rtlCol="0">
            <a:spAutoFit/>
          </a:bodyPr>
          <a:lstStyle/>
          <a:p>
            <a:r>
              <a:rPr lang="en-US" dirty="0"/>
              <a:t>Roberts &amp; Hamann 2018. </a:t>
            </a:r>
            <a:r>
              <a:rPr lang="en-US" i="1" dirty="0"/>
              <a:t>Proc. R. Soc. B</a:t>
            </a:r>
            <a:endParaRPr lang="en-US" dirty="0"/>
          </a:p>
        </p:txBody>
      </p:sp>
    </p:spTree>
    <p:extLst>
      <p:ext uri="{BB962C8B-B14F-4D97-AF65-F5344CB8AC3E}">
        <p14:creationId xmlns:p14="http://schemas.microsoft.com/office/powerpoint/2010/main" val="66359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D630AA-758B-3A47-49E8-F3E56167C42E}"/>
              </a:ext>
            </a:extLst>
          </p:cNvPr>
          <p:cNvSpPr/>
          <p:nvPr/>
        </p:nvSpPr>
        <p:spPr>
          <a:xfrm>
            <a:off x="279930" y="274320"/>
            <a:ext cx="5816070" cy="630936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2906A99-8C59-C1C2-1DC5-F8DF03CA7F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6999" y="3507252"/>
            <a:ext cx="2602231" cy="2539218"/>
          </a:xfrm>
          <a:prstGeom prst="rect">
            <a:avLst/>
          </a:prstGeom>
        </p:spPr>
      </p:pic>
      <p:pic>
        <p:nvPicPr>
          <p:cNvPr id="9" name="Picture 8">
            <a:extLst>
              <a:ext uri="{FF2B5EF4-FFF2-40B4-BE49-F238E27FC236}">
                <a16:creationId xmlns:a16="http://schemas.microsoft.com/office/drawing/2014/main" id="{D0394A94-49F6-4BA3-DC61-F69C540879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17521" y="486396"/>
            <a:ext cx="2606040" cy="2553512"/>
          </a:xfrm>
          <a:prstGeom prst="rect">
            <a:avLst/>
          </a:prstGeom>
        </p:spPr>
      </p:pic>
      <p:pic>
        <p:nvPicPr>
          <p:cNvPr id="14" name="Picture 13">
            <a:extLst>
              <a:ext uri="{FF2B5EF4-FFF2-40B4-BE49-F238E27FC236}">
                <a16:creationId xmlns:a16="http://schemas.microsoft.com/office/drawing/2014/main" id="{C36FC467-11DE-39D2-3B02-0A078E70806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323070" y="479249"/>
            <a:ext cx="2609850" cy="2553512"/>
          </a:xfrm>
          <a:prstGeom prst="rect">
            <a:avLst/>
          </a:prstGeom>
        </p:spPr>
      </p:pic>
      <p:pic>
        <p:nvPicPr>
          <p:cNvPr id="16" name="Picture 15">
            <a:extLst>
              <a:ext uri="{FF2B5EF4-FFF2-40B4-BE49-F238E27FC236}">
                <a16:creationId xmlns:a16="http://schemas.microsoft.com/office/drawing/2014/main" id="{F11684A6-AFC8-3A24-F39D-9F05F5D78DD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338310" y="3507253"/>
            <a:ext cx="2606040" cy="2539218"/>
          </a:xfrm>
          <a:prstGeom prst="rect">
            <a:avLst/>
          </a:prstGeom>
        </p:spPr>
      </p:pic>
      <p:sp>
        <p:nvSpPr>
          <p:cNvPr id="17" name="Rectangle 16">
            <a:extLst>
              <a:ext uri="{FF2B5EF4-FFF2-40B4-BE49-F238E27FC236}">
                <a16:creationId xmlns:a16="http://schemas.microsoft.com/office/drawing/2014/main" id="{EBA1D9D3-826B-8AD3-22CC-A1E1B24AFDF4}"/>
              </a:ext>
            </a:extLst>
          </p:cNvPr>
          <p:cNvSpPr/>
          <p:nvPr/>
        </p:nvSpPr>
        <p:spPr>
          <a:xfrm>
            <a:off x="6419850" y="479249"/>
            <a:ext cx="2601383" cy="253921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02A520-0C12-F0AA-4463-0981C72A981A}"/>
              </a:ext>
            </a:extLst>
          </p:cNvPr>
          <p:cNvSpPr/>
          <p:nvPr/>
        </p:nvSpPr>
        <p:spPr>
          <a:xfrm>
            <a:off x="9323070" y="486396"/>
            <a:ext cx="2601383" cy="253921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B90747-5847-E956-322D-5E9F226FC4BA}"/>
              </a:ext>
            </a:extLst>
          </p:cNvPr>
          <p:cNvSpPr/>
          <p:nvPr/>
        </p:nvSpPr>
        <p:spPr>
          <a:xfrm>
            <a:off x="9342967" y="3495434"/>
            <a:ext cx="2601383" cy="253921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B145939-6C5B-CE26-DC7E-36D65E311266}"/>
              </a:ext>
            </a:extLst>
          </p:cNvPr>
          <p:cNvSpPr/>
          <p:nvPr/>
        </p:nvSpPr>
        <p:spPr>
          <a:xfrm>
            <a:off x="6475094" y="3495434"/>
            <a:ext cx="2601383" cy="2539218"/>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032F846-7DE5-B301-35F7-C9DAACAC63DD}"/>
              </a:ext>
            </a:extLst>
          </p:cNvPr>
          <p:cNvSpPr txBox="1"/>
          <p:nvPr/>
        </p:nvSpPr>
        <p:spPr>
          <a:xfrm>
            <a:off x="8188961" y="6058288"/>
            <a:ext cx="4134696" cy="369332"/>
          </a:xfrm>
          <a:prstGeom prst="rect">
            <a:avLst/>
          </a:prstGeom>
          <a:noFill/>
        </p:spPr>
        <p:txBody>
          <a:bodyPr wrap="square" rtlCol="0">
            <a:spAutoFit/>
          </a:bodyPr>
          <a:lstStyle/>
          <a:p>
            <a:r>
              <a:rPr lang="en-US" dirty="0"/>
              <a:t>Roberts &amp; Hamann 2018. </a:t>
            </a:r>
            <a:r>
              <a:rPr lang="en-US" i="1" dirty="0"/>
              <a:t>Proc. R. Soc. B</a:t>
            </a:r>
            <a:endParaRPr lang="en-US" dirty="0"/>
          </a:p>
        </p:txBody>
      </p:sp>
      <p:sp>
        <p:nvSpPr>
          <p:cNvPr id="2" name="TextBox 1">
            <a:extLst>
              <a:ext uri="{FF2B5EF4-FFF2-40B4-BE49-F238E27FC236}">
                <a16:creationId xmlns:a16="http://schemas.microsoft.com/office/drawing/2014/main" id="{C22119C6-6C45-6B67-63EE-39A21D4452EE}"/>
              </a:ext>
            </a:extLst>
          </p:cNvPr>
          <p:cNvSpPr txBox="1"/>
          <p:nvPr/>
        </p:nvSpPr>
        <p:spPr>
          <a:xfrm>
            <a:off x="451413" y="2008856"/>
            <a:ext cx="5311919" cy="2062103"/>
          </a:xfrm>
          <a:prstGeom prst="rect">
            <a:avLst/>
          </a:prstGeom>
          <a:noFill/>
        </p:spPr>
        <p:txBody>
          <a:bodyPr wrap="square" rtlCol="0">
            <a:spAutoFit/>
          </a:bodyPr>
          <a:lstStyle/>
          <a:p>
            <a:pPr algn="ctr"/>
            <a:r>
              <a:rPr lang="en-US" sz="3200" dirty="0">
                <a:solidFill>
                  <a:schemeClr val="bg1">
                    <a:lumMod val="95000"/>
                  </a:schemeClr>
                </a:solidFill>
                <a:latin typeface="Avenir Next LT Pro" panose="020B0504020202020204" pitchFamily="34" charset="0"/>
              </a:rPr>
              <a:t>Could currently-changing climate and disturbance drive a similar “disassembly”?</a:t>
            </a:r>
          </a:p>
        </p:txBody>
      </p:sp>
      <p:pic>
        <p:nvPicPr>
          <p:cNvPr id="6" name="Picture 5" descr="A black rectangle with a black background&#10;&#10;Description automatically generated with low confidence">
            <a:extLst>
              <a:ext uri="{FF2B5EF4-FFF2-40B4-BE49-F238E27FC236}">
                <a16:creationId xmlns:a16="http://schemas.microsoft.com/office/drawing/2014/main" id="{D9C65CCE-4C02-4074-2B04-CE231B98D41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8284"/>
          <a:stretch/>
        </p:blipFill>
        <p:spPr>
          <a:xfrm>
            <a:off x="2432665" y="4765043"/>
            <a:ext cx="1349415" cy="1172909"/>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84E31D50-7413-54B2-3699-1D6C2932541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537432" y="4771690"/>
            <a:ext cx="1504088" cy="1296054"/>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CCDAD033-D144-C201-4786-945687A504C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16077" y="4752778"/>
            <a:ext cx="1504088" cy="1314966"/>
          </a:xfrm>
          <a:prstGeom prst="rect">
            <a:avLst/>
          </a:prstGeom>
        </p:spPr>
      </p:pic>
    </p:spTree>
    <p:extLst>
      <p:ext uri="{BB962C8B-B14F-4D97-AF65-F5344CB8AC3E}">
        <p14:creationId xmlns:p14="http://schemas.microsoft.com/office/powerpoint/2010/main" val="2826776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D630AA-758B-3A47-49E8-F3E56167C42E}"/>
              </a:ext>
            </a:extLst>
          </p:cNvPr>
          <p:cNvSpPr/>
          <p:nvPr/>
        </p:nvSpPr>
        <p:spPr>
          <a:xfrm>
            <a:off x="279930" y="274320"/>
            <a:ext cx="5816070" cy="630936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2119C6-6C45-6B67-63EE-39A21D4452EE}"/>
              </a:ext>
            </a:extLst>
          </p:cNvPr>
          <p:cNvSpPr txBox="1"/>
          <p:nvPr/>
        </p:nvSpPr>
        <p:spPr>
          <a:xfrm>
            <a:off x="451413" y="2008856"/>
            <a:ext cx="5311919" cy="2062103"/>
          </a:xfrm>
          <a:prstGeom prst="rect">
            <a:avLst/>
          </a:prstGeom>
          <a:noFill/>
        </p:spPr>
        <p:txBody>
          <a:bodyPr wrap="square" rtlCol="0">
            <a:spAutoFit/>
          </a:bodyPr>
          <a:lstStyle/>
          <a:p>
            <a:pPr algn="ctr"/>
            <a:r>
              <a:rPr lang="en-US" sz="3200" dirty="0">
                <a:solidFill>
                  <a:schemeClr val="bg1">
                    <a:lumMod val="95000"/>
                  </a:schemeClr>
                </a:solidFill>
                <a:latin typeface="Avenir Next LT Pro" panose="020B0504020202020204" pitchFamily="34" charset="0"/>
              </a:rPr>
              <a:t>Could currently-changing climate and disturbance drive a similar “disassembly”?</a:t>
            </a:r>
          </a:p>
        </p:txBody>
      </p:sp>
      <p:sp>
        <p:nvSpPr>
          <p:cNvPr id="5" name="Rectangle 4">
            <a:extLst>
              <a:ext uri="{FF2B5EF4-FFF2-40B4-BE49-F238E27FC236}">
                <a16:creationId xmlns:a16="http://schemas.microsoft.com/office/drawing/2014/main" id="{73CC709E-658E-F9AC-F604-FE0A26195CF7}"/>
              </a:ext>
            </a:extLst>
          </p:cNvPr>
          <p:cNvSpPr/>
          <p:nvPr/>
        </p:nvSpPr>
        <p:spPr>
          <a:xfrm>
            <a:off x="6183019" y="274320"/>
            <a:ext cx="5816070" cy="630936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DB6802-985B-AB4E-5F6B-99AEA47713DF}"/>
              </a:ext>
            </a:extLst>
          </p:cNvPr>
          <p:cNvSpPr txBox="1"/>
          <p:nvPr/>
        </p:nvSpPr>
        <p:spPr>
          <a:xfrm>
            <a:off x="6435094" y="695577"/>
            <a:ext cx="5311919" cy="2062103"/>
          </a:xfrm>
          <a:prstGeom prst="rect">
            <a:avLst/>
          </a:prstGeom>
          <a:noFill/>
        </p:spPr>
        <p:txBody>
          <a:bodyPr wrap="square" rtlCol="0">
            <a:spAutoFit/>
          </a:bodyPr>
          <a:lstStyle/>
          <a:p>
            <a:pPr algn="ctr"/>
            <a:r>
              <a:rPr lang="en-US" sz="3200" dirty="0">
                <a:solidFill>
                  <a:schemeClr val="bg1">
                    <a:lumMod val="95000"/>
                  </a:schemeClr>
                </a:solidFill>
                <a:latin typeface="Avenir Next LT Pro" panose="020B0504020202020204" pitchFamily="34" charset="0"/>
              </a:rPr>
              <a:t>Connect reorganization trajectories to demographic coexistence mechanisms</a:t>
            </a:r>
          </a:p>
        </p:txBody>
      </p:sp>
      <p:pic>
        <p:nvPicPr>
          <p:cNvPr id="11" name="Picture 10" descr="A black rectangle with a black background&#10;&#10;Description automatically generated with low confidence">
            <a:extLst>
              <a:ext uri="{FF2B5EF4-FFF2-40B4-BE49-F238E27FC236}">
                <a16:creationId xmlns:a16="http://schemas.microsoft.com/office/drawing/2014/main" id="{DA4904BD-EDC6-C96A-274D-F58547CA82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284"/>
          <a:stretch/>
        </p:blipFill>
        <p:spPr>
          <a:xfrm>
            <a:off x="2432665" y="4765043"/>
            <a:ext cx="1349415" cy="1172909"/>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6DA10B95-C944-8613-1101-5DAC985EE8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37432" y="4771690"/>
            <a:ext cx="1504088" cy="1296054"/>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3483B7A6-C4F2-DB3B-C28D-89079EA6BB7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6077" y="4752778"/>
            <a:ext cx="1504088" cy="1314966"/>
          </a:xfrm>
          <a:prstGeom prst="rect">
            <a:avLst/>
          </a:prstGeom>
        </p:spPr>
      </p:pic>
    </p:spTree>
    <p:extLst>
      <p:ext uri="{BB962C8B-B14F-4D97-AF65-F5344CB8AC3E}">
        <p14:creationId xmlns:p14="http://schemas.microsoft.com/office/powerpoint/2010/main" val="1553371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D630AA-758B-3A47-49E8-F3E56167C42E}"/>
              </a:ext>
            </a:extLst>
          </p:cNvPr>
          <p:cNvSpPr/>
          <p:nvPr/>
        </p:nvSpPr>
        <p:spPr>
          <a:xfrm>
            <a:off x="279930" y="274320"/>
            <a:ext cx="5816070" cy="630936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22119C6-6C45-6B67-63EE-39A21D4452EE}"/>
              </a:ext>
            </a:extLst>
          </p:cNvPr>
          <p:cNvSpPr txBox="1"/>
          <p:nvPr/>
        </p:nvSpPr>
        <p:spPr>
          <a:xfrm>
            <a:off x="451413" y="2008856"/>
            <a:ext cx="5311919" cy="2062103"/>
          </a:xfrm>
          <a:prstGeom prst="rect">
            <a:avLst/>
          </a:prstGeom>
          <a:noFill/>
        </p:spPr>
        <p:txBody>
          <a:bodyPr wrap="square" rtlCol="0">
            <a:spAutoFit/>
          </a:bodyPr>
          <a:lstStyle/>
          <a:p>
            <a:pPr algn="ctr"/>
            <a:r>
              <a:rPr lang="en-US" sz="3200" dirty="0">
                <a:solidFill>
                  <a:schemeClr val="bg1">
                    <a:lumMod val="95000"/>
                  </a:schemeClr>
                </a:solidFill>
                <a:latin typeface="Avenir Next LT Pro" panose="020B0504020202020204" pitchFamily="34" charset="0"/>
              </a:rPr>
              <a:t>Could currently-changing climate and disturbance drive a similar “disassembly”?</a:t>
            </a:r>
          </a:p>
        </p:txBody>
      </p:sp>
      <p:sp>
        <p:nvSpPr>
          <p:cNvPr id="5" name="Rectangle 4">
            <a:extLst>
              <a:ext uri="{FF2B5EF4-FFF2-40B4-BE49-F238E27FC236}">
                <a16:creationId xmlns:a16="http://schemas.microsoft.com/office/drawing/2014/main" id="{73CC709E-658E-F9AC-F604-FE0A26195CF7}"/>
              </a:ext>
            </a:extLst>
          </p:cNvPr>
          <p:cNvSpPr/>
          <p:nvPr/>
        </p:nvSpPr>
        <p:spPr>
          <a:xfrm>
            <a:off x="6183019" y="274320"/>
            <a:ext cx="5816070" cy="630936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DB6802-985B-AB4E-5F6B-99AEA47713DF}"/>
              </a:ext>
            </a:extLst>
          </p:cNvPr>
          <p:cNvSpPr txBox="1"/>
          <p:nvPr/>
        </p:nvSpPr>
        <p:spPr>
          <a:xfrm>
            <a:off x="6435094" y="695577"/>
            <a:ext cx="5311919" cy="2062103"/>
          </a:xfrm>
          <a:prstGeom prst="rect">
            <a:avLst/>
          </a:prstGeom>
          <a:noFill/>
        </p:spPr>
        <p:txBody>
          <a:bodyPr wrap="square" rtlCol="0">
            <a:spAutoFit/>
          </a:bodyPr>
          <a:lstStyle/>
          <a:p>
            <a:pPr algn="ctr"/>
            <a:r>
              <a:rPr lang="en-US" sz="3200" dirty="0">
                <a:solidFill>
                  <a:schemeClr val="bg1">
                    <a:lumMod val="95000"/>
                  </a:schemeClr>
                </a:solidFill>
                <a:latin typeface="Avenir Next LT Pro" panose="020B0504020202020204" pitchFamily="34" charset="0"/>
              </a:rPr>
              <a:t>Connect reorganization trajectories to demographic coexistence mechanisms</a:t>
            </a:r>
          </a:p>
        </p:txBody>
      </p:sp>
      <p:sp>
        <p:nvSpPr>
          <p:cNvPr id="8" name="TextBox 7">
            <a:extLst>
              <a:ext uri="{FF2B5EF4-FFF2-40B4-BE49-F238E27FC236}">
                <a16:creationId xmlns:a16="http://schemas.microsoft.com/office/drawing/2014/main" id="{CA6A3A03-A0E4-F7A0-1345-B7A409D8331B}"/>
              </a:ext>
            </a:extLst>
          </p:cNvPr>
          <p:cNvSpPr txBox="1"/>
          <p:nvPr/>
        </p:nvSpPr>
        <p:spPr>
          <a:xfrm>
            <a:off x="6435093" y="4672843"/>
            <a:ext cx="5311919" cy="1077218"/>
          </a:xfrm>
          <a:prstGeom prst="rect">
            <a:avLst/>
          </a:prstGeom>
          <a:noFill/>
        </p:spPr>
        <p:txBody>
          <a:bodyPr wrap="square" rtlCol="0">
            <a:spAutoFit/>
          </a:bodyPr>
          <a:lstStyle/>
          <a:p>
            <a:pPr algn="ctr"/>
            <a:r>
              <a:rPr lang="en-US" sz="3200" dirty="0">
                <a:solidFill>
                  <a:schemeClr val="bg1">
                    <a:lumMod val="95000"/>
                  </a:schemeClr>
                </a:solidFill>
                <a:latin typeface="Avenir Next LT Pro" panose="020B0504020202020204" pitchFamily="34" charset="0"/>
              </a:rPr>
              <a:t>Future climate and disturbance scenarios</a:t>
            </a:r>
          </a:p>
        </p:txBody>
      </p:sp>
      <p:sp>
        <p:nvSpPr>
          <p:cNvPr id="4" name="Arrow: Down 3">
            <a:extLst>
              <a:ext uri="{FF2B5EF4-FFF2-40B4-BE49-F238E27FC236}">
                <a16:creationId xmlns:a16="http://schemas.microsoft.com/office/drawing/2014/main" id="{A4CAE940-2569-DA03-BD63-699E05FF1EC1}"/>
              </a:ext>
            </a:extLst>
          </p:cNvPr>
          <p:cNvSpPr/>
          <p:nvPr/>
        </p:nvSpPr>
        <p:spPr>
          <a:xfrm>
            <a:off x="8807472" y="2982697"/>
            <a:ext cx="567160" cy="1435261"/>
          </a:xfrm>
          <a:prstGeom prst="down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rectangle with a black background&#10;&#10;Description automatically generated with low confidence">
            <a:extLst>
              <a:ext uri="{FF2B5EF4-FFF2-40B4-BE49-F238E27FC236}">
                <a16:creationId xmlns:a16="http://schemas.microsoft.com/office/drawing/2014/main" id="{E8181890-B4D8-D689-AF45-907B00A190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284"/>
          <a:stretch/>
        </p:blipFill>
        <p:spPr>
          <a:xfrm>
            <a:off x="2432665" y="4765043"/>
            <a:ext cx="1349415" cy="1172909"/>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B54A57F0-A68D-02D1-D137-554CD15C02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37432" y="4771690"/>
            <a:ext cx="1504088" cy="1296054"/>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244D2D09-2BDE-D868-D907-3C4ADCDB3E4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6077" y="4752778"/>
            <a:ext cx="1504088" cy="1314966"/>
          </a:xfrm>
          <a:prstGeom prst="rect">
            <a:avLst/>
          </a:prstGeom>
        </p:spPr>
      </p:pic>
    </p:spTree>
    <p:extLst>
      <p:ext uri="{BB962C8B-B14F-4D97-AF65-F5344CB8AC3E}">
        <p14:creationId xmlns:p14="http://schemas.microsoft.com/office/powerpoint/2010/main" val="2669782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D1C162-0024-AE5C-8CC9-8C5B32120D55}"/>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CFDBB7D-9C3A-666D-9DB4-AED84A51450F}"/>
              </a:ext>
            </a:extLst>
          </p:cNvPr>
          <p:cNvGrpSpPr/>
          <p:nvPr/>
        </p:nvGrpSpPr>
        <p:grpSpPr>
          <a:xfrm>
            <a:off x="1218922" y="6254239"/>
            <a:ext cx="9754157" cy="523220"/>
            <a:chOff x="5855529" y="6334780"/>
            <a:chExt cx="9754157" cy="523220"/>
          </a:xfrm>
        </p:grpSpPr>
        <p:grpSp>
          <p:nvGrpSpPr>
            <p:cNvPr id="19" name="Group 18">
              <a:extLst>
                <a:ext uri="{FF2B5EF4-FFF2-40B4-BE49-F238E27FC236}">
                  <a16:creationId xmlns:a16="http://schemas.microsoft.com/office/drawing/2014/main" id="{68A271E2-6095-7D87-4D10-67D9BC0BDE57}"/>
                </a:ext>
              </a:extLst>
            </p:cNvPr>
            <p:cNvGrpSpPr/>
            <p:nvPr/>
          </p:nvGrpSpPr>
          <p:grpSpPr>
            <a:xfrm>
              <a:off x="5855529" y="6334780"/>
              <a:ext cx="9754157" cy="523220"/>
              <a:chOff x="1102529" y="5922736"/>
              <a:chExt cx="7921790" cy="523220"/>
            </a:xfrm>
          </p:grpSpPr>
          <p:sp>
            <p:nvSpPr>
              <p:cNvPr id="24" name="Rectangle 23">
                <a:extLst>
                  <a:ext uri="{FF2B5EF4-FFF2-40B4-BE49-F238E27FC236}">
                    <a16:creationId xmlns:a16="http://schemas.microsoft.com/office/drawing/2014/main" id="{9CDA9781-A148-7ED5-0053-0F90D6048983}"/>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2A90861-4CD0-AADF-C619-CFA59E78BB02}"/>
                  </a:ext>
                </a:extLst>
              </p:cNvPr>
              <p:cNvSpPr/>
              <p:nvPr/>
            </p:nvSpPr>
            <p:spPr>
              <a:xfrm>
                <a:off x="3090265" y="5922736"/>
                <a:ext cx="1986935"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60F1FF8-4EBB-C324-EF0D-39679872DE64}"/>
                  </a:ext>
                </a:extLst>
              </p:cNvPr>
              <p:cNvSpPr/>
              <p:nvPr/>
            </p:nvSpPr>
            <p:spPr>
              <a:xfrm>
                <a:off x="5075597" y="5922736"/>
                <a:ext cx="1986935"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12ED591-2A9B-29CC-1CE1-AEBB1AA43979}"/>
                  </a:ext>
                </a:extLst>
              </p:cNvPr>
              <p:cNvSpPr/>
              <p:nvPr/>
            </p:nvSpPr>
            <p:spPr>
              <a:xfrm>
                <a:off x="7037384" y="5922736"/>
                <a:ext cx="1986935"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F35804C8-77D2-7BF5-F6B2-266781E4E4BA}"/>
                </a:ext>
              </a:extLst>
            </p:cNvPr>
            <p:cNvSpPr txBox="1"/>
            <p:nvPr/>
          </p:nvSpPr>
          <p:spPr>
            <a:xfrm>
              <a:off x="6414235" y="6392125"/>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21" name="TextBox 20">
              <a:extLst>
                <a:ext uri="{FF2B5EF4-FFF2-40B4-BE49-F238E27FC236}">
                  <a16:creationId xmlns:a16="http://schemas.microsoft.com/office/drawing/2014/main" id="{08553540-627D-BD54-8B66-A5BEF47FB92C}"/>
                </a:ext>
              </a:extLst>
            </p:cNvPr>
            <p:cNvSpPr txBox="1"/>
            <p:nvPr/>
          </p:nvSpPr>
          <p:spPr>
            <a:xfrm>
              <a:off x="8656378" y="6392125"/>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22" name="TextBox 21">
              <a:extLst>
                <a:ext uri="{FF2B5EF4-FFF2-40B4-BE49-F238E27FC236}">
                  <a16:creationId xmlns:a16="http://schemas.microsoft.com/office/drawing/2014/main" id="{B6277D59-4C6B-6964-2586-AC97E6495394}"/>
                </a:ext>
              </a:extLst>
            </p:cNvPr>
            <p:cNvSpPr txBox="1"/>
            <p:nvPr/>
          </p:nvSpPr>
          <p:spPr>
            <a:xfrm>
              <a:off x="11152872" y="6392125"/>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23" name="TextBox 22">
              <a:extLst>
                <a:ext uri="{FF2B5EF4-FFF2-40B4-BE49-F238E27FC236}">
                  <a16:creationId xmlns:a16="http://schemas.microsoft.com/office/drawing/2014/main" id="{06C847A3-D620-05BE-A069-54058FFF38E2}"/>
                </a:ext>
              </a:extLst>
            </p:cNvPr>
            <p:cNvSpPr txBox="1"/>
            <p:nvPr/>
          </p:nvSpPr>
          <p:spPr>
            <a:xfrm>
              <a:off x="13471326" y="6392125"/>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grpSp>
      <p:pic>
        <p:nvPicPr>
          <p:cNvPr id="28" name="Picture 27">
            <a:extLst>
              <a:ext uri="{FF2B5EF4-FFF2-40B4-BE49-F238E27FC236}">
                <a16:creationId xmlns:a16="http://schemas.microsoft.com/office/drawing/2014/main" id="{2BBB4778-EED7-DC5B-F3ED-ED59E354747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398" y="221321"/>
            <a:ext cx="5077534" cy="5591955"/>
          </a:xfrm>
          <a:prstGeom prst="rect">
            <a:avLst/>
          </a:prstGeom>
        </p:spPr>
      </p:pic>
      <p:pic>
        <p:nvPicPr>
          <p:cNvPr id="29" name="Picture 28">
            <a:extLst>
              <a:ext uri="{FF2B5EF4-FFF2-40B4-BE49-F238E27FC236}">
                <a16:creationId xmlns:a16="http://schemas.microsoft.com/office/drawing/2014/main" id="{E7BFE9D7-39AB-044C-D807-D312D38312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1885" y="217230"/>
            <a:ext cx="5208816" cy="5725324"/>
          </a:xfrm>
          <a:prstGeom prst="rect">
            <a:avLst/>
          </a:prstGeom>
        </p:spPr>
      </p:pic>
    </p:spTree>
    <p:extLst>
      <p:ext uri="{BB962C8B-B14F-4D97-AF65-F5344CB8AC3E}">
        <p14:creationId xmlns:p14="http://schemas.microsoft.com/office/powerpoint/2010/main" val="4123661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3D8714-E3FC-D36D-2D10-CE814977D9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398" y="221321"/>
            <a:ext cx="5077534" cy="5591955"/>
          </a:xfrm>
          <a:prstGeom prst="rect">
            <a:avLst/>
          </a:prstGeom>
        </p:spPr>
      </p:pic>
      <p:pic>
        <p:nvPicPr>
          <p:cNvPr id="6" name="Picture 5">
            <a:extLst>
              <a:ext uri="{FF2B5EF4-FFF2-40B4-BE49-F238E27FC236}">
                <a16:creationId xmlns:a16="http://schemas.microsoft.com/office/drawing/2014/main" id="{A71AA7C0-9F48-C71C-40BC-0F1192D5D1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1885" y="217230"/>
            <a:ext cx="5208816" cy="5725324"/>
          </a:xfrm>
          <a:prstGeom prst="rect">
            <a:avLst/>
          </a:prstGeom>
        </p:spPr>
      </p:pic>
      <p:sp>
        <p:nvSpPr>
          <p:cNvPr id="7" name="Rectangle 6">
            <a:extLst>
              <a:ext uri="{FF2B5EF4-FFF2-40B4-BE49-F238E27FC236}">
                <a16:creationId xmlns:a16="http://schemas.microsoft.com/office/drawing/2014/main" id="{44E571BD-D698-5312-FE0B-D928ECDD02C4}"/>
              </a:ext>
            </a:extLst>
          </p:cNvPr>
          <p:cNvSpPr/>
          <p:nvPr/>
        </p:nvSpPr>
        <p:spPr>
          <a:xfrm>
            <a:off x="3587750" y="1214807"/>
            <a:ext cx="1431925" cy="143510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C8FEF84-D361-391C-8213-AA25804157B1}"/>
              </a:ext>
            </a:extLst>
          </p:cNvPr>
          <p:cNvSpPr/>
          <p:nvPr/>
        </p:nvSpPr>
        <p:spPr>
          <a:xfrm>
            <a:off x="3600450" y="3389680"/>
            <a:ext cx="1416050" cy="71755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8422B4-A930-B858-38EB-37920081E044}"/>
              </a:ext>
            </a:extLst>
          </p:cNvPr>
          <p:cNvSpPr/>
          <p:nvPr/>
        </p:nvSpPr>
        <p:spPr>
          <a:xfrm rot="5400000">
            <a:off x="1771253" y="1582712"/>
            <a:ext cx="1431924" cy="70246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3B8F5A-46B9-45A9-E550-282412FC838B}"/>
              </a:ext>
            </a:extLst>
          </p:cNvPr>
          <p:cNvSpPr/>
          <p:nvPr/>
        </p:nvSpPr>
        <p:spPr>
          <a:xfrm rot="5400000">
            <a:off x="1773239" y="2295897"/>
            <a:ext cx="2879722" cy="723899"/>
          </a:xfrm>
          <a:prstGeom prst="rect">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27344E-8045-BE1D-23F0-212289701421}"/>
              </a:ext>
            </a:extLst>
          </p:cNvPr>
          <p:cNvSpPr/>
          <p:nvPr/>
        </p:nvSpPr>
        <p:spPr>
          <a:xfrm>
            <a:off x="2133600" y="2668957"/>
            <a:ext cx="2882899" cy="704851"/>
          </a:xfrm>
          <a:prstGeom prst="rect">
            <a:avLst/>
          </a:pr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E0A22BB-F1BE-3B8B-E6E6-2EDE66BA36A2}"/>
              </a:ext>
            </a:extLst>
          </p:cNvPr>
          <p:cNvSpPr txBox="1"/>
          <p:nvPr/>
        </p:nvSpPr>
        <p:spPr>
          <a:xfrm>
            <a:off x="3836771" y="1663431"/>
            <a:ext cx="1055097" cy="461665"/>
          </a:xfrm>
          <a:prstGeom prst="rect">
            <a:avLst/>
          </a:prstGeom>
          <a:noFill/>
        </p:spPr>
        <p:txBody>
          <a:bodyPr wrap="none" rtlCol="0">
            <a:spAutoFit/>
          </a:bodyPr>
          <a:lstStyle/>
          <a:p>
            <a:r>
              <a:rPr lang="en-US" sz="2400" dirty="0">
                <a:latin typeface="Avenir Next LT Pro" panose="020B0504020202020204" pitchFamily="34" charset="0"/>
              </a:rPr>
              <a:t>38.3%</a:t>
            </a:r>
          </a:p>
        </p:txBody>
      </p:sp>
      <p:sp>
        <p:nvSpPr>
          <p:cNvPr id="13" name="TextBox 12">
            <a:extLst>
              <a:ext uri="{FF2B5EF4-FFF2-40B4-BE49-F238E27FC236}">
                <a16:creationId xmlns:a16="http://schemas.microsoft.com/office/drawing/2014/main" id="{E24E9EA5-4EF6-77E9-16D2-C1E09E866F90}"/>
              </a:ext>
            </a:extLst>
          </p:cNvPr>
          <p:cNvSpPr txBox="1"/>
          <p:nvPr/>
        </p:nvSpPr>
        <p:spPr>
          <a:xfrm>
            <a:off x="2683388" y="2798638"/>
            <a:ext cx="1055097" cy="461665"/>
          </a:xfrm>
          <a:prstGeom prst="rect">
            <a:avLst/>
          </a:prstGeom>
          <a:noFill/>
        </p:spPr>
        <p:txBody>
          <a:bodyPr wrap="none" rtlCol="0">
            <a:spAutoFit/>
          </a:bodyPr>
          <a:lstStyle/>
          <a:p>
            <a:r>
              <a:rPr lang="en-US" sz="2400" dirty="0">
                <a:latin typeface="Avenir Next LT Pro" panose="020B0504020202020204" pitchFamily="34" charset="0"/>
              </a:rPr>
              <a:t>13.0%</a:t>
            </a:r>
          </a:p>
        </p:txBody>
      </p:sp>
      <p:sp>
        <p:nvSpPr>
          <p:cNvPr id="14" name="TextBox 13">
            <a:extLst>
              <a:ext uri="{FF2B5EF4-FFF2-40B4-BE49-F238E27FC236}">
                <a16:creationId xmlns:a16="http://schemas.microsoft.com/office/drawing/2014/main" id="{D8D5EEC4-D15F-45B0-7D29-5ED4C5E63744}"/>
              </a:ext>
            </a:extLst>
          </p:cNvPr>
          <p:cNvSpPr txBox="1"/>
          <p:nvPr/>
        </p:nvSpPr>
        <p:spPr>
          <a:xfrm>
            <a:off x="3836771" y="3528065"/>
            <a:ext cx="1055097" cy="461665"/>
          </a:xfrm>
          <a:prstGeom prst="rect">
            <a:avLst/>
          </a:prstGeom>
          <a:noFill/>
        </p:spPr>
        <p:txBody>
          <a:bodyPr wrap="none" rtlCol="0">
            <a:spAutoFit/>
          </a:bodyPr>
          <a:lstStyle/>
          <a:p>
            <a:r>
              <a:rPr lang="en-US" sz="2400" dirty="0">
                <a:latin typeface="Avenir Next LT Pro" panose="020B0504020202020204" pitchFamily="34" charset="0"/>
              </a:rPr>
              <a:t>15.2%</a:t>
            </a:r>
          </a:p>
        </p:txBody>
      </p:sp>
      <p:sp>
        <p:nvSpPr>
          <p:cNvPr id="15" name="TextBox 14">
            <a:extLst>
              <a:ext uri="{FF2B5EF4-FFF2-40B4-BE49-F238E27FC236}">
                <a16:creationId xmlns:a16="http://schemas.microsoft.com/office/drawing/2014/main" id="{FCB9BB71-C46E-F58E-C5C7-A171270A504D}"/>
              </a:ext>
            </a:extLst>
          </p:cNvPr>
          <p:cNvSpPr txBox="1"/>
          <p:nvPr/>
        </p:nvSpPr>
        <p:spPr>
          <a:xfrm rot="16200000">
            <a:off x="1957170" y="1663432"/>
            <a:ext cx="1055097" cy="461665"/>
          </a:xfrm>
          <a:prstGeom prst="rect">
            <a:avLst/>
          </a:prstGeom>
          <a:noFill/>
        </p:spPr>
        <p:txBody>
          <a:bodyPr wrap="none" rtlCol="0">
            <a:spAutoFit/>
          </a:bodyPr>
          <a:lstStyle/>
          <a:p>
            <a:r>
              <a:rPr lang="en-US" sz="2400" dirty="0">
                <a:latin typeface="Avenir Next LT Pro" panose="020B0504020202020204" pitchFamily="34" charset="0"/>
              </a:rPr>
              <a:t>23.4%</a:t>
            </a:r>
          </a:p>
        </p:txBody>
      </p:sp>
      <p:sp>
        <p:nvSpPr>
          <p:cNvPr id="16" name="TextBox 15">
            <a:extLst>
              <a:ext uri="{FF2B5EF4-FFF2-40B4-BE49-F238E27FC236}">
                <a16:creationId xmlns:a16="http://schemas.microsoft.com/office/drawing/2014/main" id="{31DD6978-8256-BB5E-1125-8AFA05531613}"/>
              </a:ext>
            </a:extLst>
          </p:cNvPr>
          <p:cNvSpPr txBox="1"/>
          <p:nvPr/>
        </p:nvSpPr>
        <p:spPr>
          <a:xfrm rot="18940109">
            <a:off x="1950938" y="3529108"/>
            <a:ext cx="1055097" cy="461665"/>
          </a:xfrm>
          <a:prstGeom prst="rect">
            <a:avLst/>
          </a:prstGeom>
          <a:noFill/>
        </p:spPr>
        <p:txBody>
          <a:bodyPr wrap="none" rtlCol="0">
            <a:spAutoFit/>
          </a:bodyPr>
          <a:lstStyle/>
          <a:p>
            <a:r>
              <a:rPr lang="en-US" sz="2400" dirty="0">
                <a:solidFill>
                  <a:schemeClr val="bg1"/>
                </a:solidFill>
                <a:latin typeface="Avenir Next LT Pro" panose="020B0504020202020204" pitchFamily="34" charset="0"/>
              </a:rPr>
              <a:t>10.1%</a:t>
            </a:r>
          </a:p>
        </p:txBody>
      </p:sp>
      <p:sp>
        <p:nvSpPr>
          <p:cNvPr id="3" name="TextBox 2">
            <a:extLst>
              <a:ext uri="{FF2B5EF4-FFF2-40B4-BE49-F238E27FC236}">
                <a16:creationId xmlns:a16="http://schemas.microsoft.com/office/drawing/2014/main" id="{D3C30FF9-4011-950E-AF4C-BCC63002BCAB}"/>
              </a:ext>
            </a:extLst>
          </p:cNvPr>
          <p:cNvSpPr txBox="1"/>
          <p:nvPr/>
        </p:nvSpPr>
        <p:spPr>
          <a:xfrm>
            <a:off x="9567306" y="6488668"/>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sp>
        <p:nvSpPr>
          <p:cNvPr id="5" name="Rectangle 4">
            <a:extLst>
              <a:ext uri="{FF2B5EF4-FFF2-40B4-BE49-F238E27FC236}">
                <a16:creationId xmlns:a16="http://schemas.microsoft.com/office/drawing/2014/main" id="{C0B3E326-F38B-CA42-85C4-4A50E7B331AE}"/>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77A74B2-2272-2D33-24FE-0BDAD0035C85}"/>
              </a:ext>
            </a:extLst>
          </p:cNvPr>
          <p:cNvGrpSpPr/>
          <p:nvPr/>
        </p:nvGrpSpPr>
        <p:grpSpPr>
          <a:xfrm>
            <a:off x="1218922" y="6254239"/>
            <a:ext cx="9754157" cy="523220"/>
            <a:chOff x="5855529" y="6334780"/>
            <a:chExt cx="9754157" cy="523220"/>
          </a:xfrm>
        </p:grpSpPr>
        <p:grpSp>
          <p:nvGrpSpPr>
            <p:cNvPr id="18" name="Group 17">
              <a:extLst>
                <a:ext uri="{FF2B5EF4-FFF2-40B4-BE49-F238E27FC236}">
                  <a16:creationId xmlns:a16="http://schemas.microsoft.com/office/drawing/2014/main" id="{09478B06-7284-7718-3FC2-49AE8B0E7A45}"/>
                </a:ext>
              </a:extLst>
            </p:cNvPr>
            <p:cNvGrpSpPr/>
            <p:nvPr/>
          </p:nvGrpSpPr>
          <p:grpSpPr>
            <a:xfrm>
              <a:off x="5855529" y="6334780"/>
              <a:ext cx="9754157" cy="523220"/>
              <a:chOff x="1102529" y="5922736"/>
              <a:chExt cx="7921790" cy="523220"/>
            </a:xfrm>
          </p:grpSpPr>
          <p:sp>
            <p:nvSpPr>
              <p:cNvPr id="23" name="Rectangle 22">
                <a:extLst>
                  <a:ext uri="{FF2B5EF4-FFF2-40B4-BE49-F238E27FC236}">
                    <a16:creationId xmlns:a16="http://schemas.microsoft.com/office/drawing/2014/main" id="{05E3A38B-D44B-3F64-989A-75FA368409E9}"/>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88E063F-DB33-C401-0AEC-576CDDC0D1F1}"/>
                  </a:ext>
                </a:extLst>
              </p:cNvPr>
              <p:cNvSpPr/>
              <p:nvPr/>
            </p:nvSpPr>
            <p:spPr>
              <a:xfrm>
                <a:off x="3090265" y="5922736"/>
                <a:ext cx="1986935"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1A53BF7-25DA-3DE4-7CCE-4CBECE1FEAB3}"/>
                  </a:ext>
                </a:extLst>
              </p:cNvPr>
              <p:cNvSpPr/>
              <p:nvPr/>
            </p:nvSpPr>
            <p:spPr>
              <a:xfrm>
                <a:off x="5075597" y="5922736"/>
                <a:ext cx="1986935"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0DCC178-E885-FF67-01E8-799EDE05131C}"/>
                  </a:ext>
                </a:extLst>
              </p:cNvPr>
              <p:cNvSpPr/>
              <p:nvPr/>
            </p:nvSpPr>
            <p:spPr>
              <a:xfrm>
                <a:off x="7037384" y="5922736"/>
                <a:ext cx="1986935"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73359729-4F52-E7CD-1EF4-C5EDD21A1263}"/>
                </a:ext>
              </a:extLst>
            </p:cNvPr>
            <p:cNvSpPr txBox="1"/>
            <p:nvPr/>
          </p:nvSpPr>
          <p:spPr>
            <a:xfrm>
              <a:off x="6414235" y="6392125"/>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20" name="TextBox 19">
              <a:extLst>
                <a:ext uri="{FF2B5EF4-FFF2-40B4-BE49-F238E27FC236}">
                  <a16:creationId xmlns:a16="http://schemas.microsoft.com/office/drawing/2014/main" id="{AA77DD3C-3659-6B86-219E-AAB6E50AF8FB}"/>
                </a:ext>
              </a:extLst>
            </p:cNvPr>
            <p:cNvSpPr txBox="1"/>
            <p:nvPr/>
          </p:nvSpPr>
          <p:spPr>
            <a:xfrm>
              <a:off x="8656378" y="6392125"/>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21" name="TextBox 20">
              <a:extLst>
                <a:ext uri="{FF2B5EF4-FFF2-40B4-BE49-F238E27FC236}">
                  <a16:creationId xmlns:a16="http://schemas.microsoft.com/office/drawing/2014/main" id="{99A8B486-E63D-6A66-4693-E940D65B7537}"/>
                </a:ext>
              </a:extLst>
            </p:cNvPr>
            <p:cNvSpPr txBox="1"/>
            <p:nvPr/>
          </p:nvSpPr>
          <p:spPr>
            <a:xfrm>
              <a:off x="11152872" y="6392125"/>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22" name="TextBox 21">
              <a:extLst>
                <a:ext uri="{FF2B5EF4-FFF2-40B4-BE49-F238E27FC236}">
                  <a16:creationId xmlns:a16="http://schemas.microsoft.com/office/drawing/2014/main" id="{76D70E12-C947-87E8-1C07-E367FA131A5F}"/>
                </a:ext>
              </a:extLst>
            </p:cNvPr>
            <p:cNvSpPr txBox="1"/>
            <p:nvPr/>
          </p:nvSpPr>
          <p:spPr>
            <a:xfrm>
              <a:off x="13471326" y="6392125"/>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grpSp>
      <p:pic>
        <p:nvPicPr>
          <p:cNvPr id="28" name="Picture 27" descr="Map&#10;&#10;Description automatically generated">
            <a:extLst>
              <a:ext uri="{FF2B5EF4-FFF2-40B4-BE49-F238E27FC236}">
                <a16:creationId xmlns:a16="http://schemas.microsoft.com/office/drawing/2014/main" id="{072C237B-77E8-6C3E-095B-401CDFC91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692" y="245858"/>
            <a:ext cx="5986349" cy="5821403"/>
          </a:xfrm>
          <a:prstGeom prst="rect">
            <a:avLst/>
          </a:prstGeom>
        </p:spPr>
      </p:pic>
    </p:spTree>
    <p:extLst>
      <p:ext uri="{BB962C8B-B14F-4D97-AF65-F5344CB8AC3E}">
        <p14:creationId xmlns:p14="http://schemas.microsoft.com/office/powerpoint/2010/main" val="2330924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6F01B72-2C46-7197-B402-C12437528482}"/>
              </a:ext>
            </a:extLst>
          </p:cNvPr>
          <p:cNvSpPr/>
          <p:nvPr/>
        </p:nvSpPr>
        <p:spPr>
          <a:xfrm>
            <a:off x="-7738" y="0"/>
            <a:ext cx="12199738" cy="3429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BAB08B7-EACC-D199-F9FC-6F1F5D3E1488}"/>
              </a:ext>
            </a:extLst>
          </p:cNvPr>
          <p:cNvSpPr txBox="1"/>
          <p:nvPr/>
        </p:nvSpPr>
        <p:spPr>
          <a:xfrm>
            <a:off x="550231" y="348732"/>
            <a:ext cx="3496614" cy="584775"/>
          </a:xfrm>
          <a:prstGeom prst="rect">
            <a:avLst/>
          </a:prstGeom>
          <a:noFill/>
        </p:spPr>
        <p:txBody>
          <a:bodyPr wrap="square" rtlCol="0">
            <a:spAutoFit/>
          </a:bodyPr>
          <a:lstStyle/>
          <a:p>
            <a:r>
              <a:rPr lang="en-US" sz="3200" dirty="0">
                <a:latin typeface="Avenir Next LT Pro" panose="020B0504020202020204" pitchFamily="34" charset="0"/>
              </a:rPr>
              <a:t>Mortality</a:t>
            </a:r>
          </a:p>
        </p:txBody>
      </p:sp>
      <p:sp>
        <p:nvSpPr>
          <p:cNvPr id="6" name="TextBox 5">
            <a:extLst>
              <a:ext uri="{FF2B5EF4-FFF2-40B4-BE49-F238E27FC236}">
                <a16:creationId xmlns:a16="http://schemas.microsoft.com/office/drawing/2014/main" id="{5823253D-3239-D459-5B51-377CDCA93A13}"/>
              </a:ext>
            </a:extLst>
          </p:cNvPr>
          <p:cNvSpPr txBox="1"/>
          <p:nvPr/>
        </p:nvSpPr>
        <p:spPr>
          <a:xfrm>
            <a:off x="550231" y="1062575"/>
            <a:ext cx="3496614" cy="584775"/>
          </a:xfrm>
          <a:prstGeom prst="rect">
            <a:avLst/>
          </a:prstGeom>
          <a:noFill/>
        </p:spPr>
        <p:txBody>
          <a:bodyPr wrap="square" rtlCol="0">
            <a:spAutoFit/>
          </a:bodyPr>
          <a:lstStyle/>
          <a:p>
            <a:r>
              <a:rPr lang="en-US" sz="3200" dirty="0">
                <a:latin typeface="Avenir Next LT Pro" panose="020B0504020202020204" pitchFamily="34" charset="0"/>
              </a:rPr>
              <a:t>Regeneration</a:t>
            </a:r>
          </a:p>
        </p:txBody>
      </p:sp>
      <p:sp>
        <p:nvSpPr>
          <p:cNvPr id="7" name="TextBox 6">
            <a:extLst>
              <a:ext uri="{FF2B5EF4-FFF2-40B4-BE49-F238E27FC236}">
                <a16:creationId xmlns:a16="http://schemas.microsoft.com/office/drawing/2014/main" id="{1E14E0BE-E470-4ED8-DAAC-4FEA20CF070D}"/>
              </a:ext>
            </a:extLst>
          </p:cNvPr>
          <p:cNvSpPr txBox="1"/>
          <p:nvPr/>
        </p:nvSpPr>
        <p:spPr>
          <a:xfrm>
            <a:off x="550231" y="1824255"/>
            <a:ext cx="3496614" cy="584775"/>
          </a:xfrm>
          <a:prstGeom prst="rect">
            <a:avLst/>
          </a:prstGeom>
          <a:noFill/>
        </p:spPr>
        <p:txBody>
          <a:bodyPr wrap="square" rtlCol="0">
            <a:spAutoFit/>
          </a:bodyPr>
          <a:lstStyle/>
          <a:p>
            <a:r>
              <a:rPr lang="en-US" sz="3200" dirty="0">
                <a:latin typeface="Avenir Next LT Pro" panose="020B0504020202020204" pitchFamily="34" charset="0"/>
              </a:rPr>
              <a:t>Recruitment</a:t>
            </a:r>
          </a:p>
        </p:txBody>
      </p:sp>
      <p:sp>
        <p:nvSpPr>
          <p:cNvPr id="8" name="TextBox 7">
            <a:extLst>
              <a:ext uri="{FF2B5EF4-FFF2-40B4-BE49-F238E27FC236}">
                <a16:creationId xmlns:a16="http://schemas.microsoft.com/office/drawing/2014/main" id="{19E643ED-D8F6-8A52-D712-E8F0EF11CAA9}"/>
              </a:ext>
            </a:extLst>
          </p:cNvPr>
          <p:cNvSpPr txBox="1"/>
          <p:nvPr/>
        </p:nvSpPr>
        <p:spPr>
          <a:xfrm>
            <a:off x="3850076" y="546982"/>
            <a:ext cx="1006997" cy="1569660"/>
          </a:xfrm>
          <a:prstGeom prst="rect">
            <a:avLst/>
          </a:prstGeom>
          <a:noFill/>
        </p:spPr>
        <p:txBody>
          <a:bodyPr wrap="square" rtlCol="0">
            <a:spAutoFit/>
          </a:bodyPr>
          <a:lstStyle/>
          <a:p>
            <a:r>
              <a:rPr lang="en-US" sz="9600" b="1" dirty="0">
                <a:latin typeface="Avenir Next LT Pro" panose="020B0504020202020204" pitchFamily="34" charset="0"/>
              </a:rPr>
              <a:t>~</a:t>
            </a:r>
          </a:p>
        </p:txBody>
      </p:sp>
      <p:sp>
        <p:nvSpPr>
          <p:cNvPr id="9" name="TextBox 8">
            <a:extLst>
              <a:ext uri="{FF2B5EF4-FFF2-40B4-BE49-F238E27FC236}">
                <a16:creationId xmlns:a16="http://schemas.microsoft.com/office/drawing/2014/main" id="{3ED62709-0B2E-BC1E-911C-554289D75D70}"/>
              </a:ext>
            </a:extLst>
          </p:cNvPr>
          <p:cNvSpPr txBox="1"/>
          <p:nvPr/>
        </p:nvSpPr>
        <p:spPr>
          <a:xfrm>
            <a:off x="5414152" y="816353"/>
            <a:ext cx="2366153" cy="1077218"/>
          </a:xfrm>
          <a:prstGeom prst="rect">
            <a:avLst/>
          </a:prstGeom>
          <a:noFill/>
        </p:spPr>
        <p:txBody>
          <a:bodyPr wrap="square" rtlCol="0">
            <a:spAutoFit/>
          </a:bodyPr>
          <a:lstStyle/>
          <a:p>
            <a:r>
              <a:rPr lang="en-US" sz="3200" dirty="0">
                <a:latin typeface="Avenir Next LT Pro" panose="020B0504020202020204" pitchFamily="34" charset="0"/>
              </a:rPr>
              <a:t>Climate anomalies</a:t>
            </a:r>
          </a:p>
        </p:txBody>
      </p:sp>
      <p:sp>
        <p:nvSpPr>
          <p:cNvPr id="10" name="TextBox 9">
            <a:extLst>
              <a:ext uri="{FF2B5EF4-FFF2-40B4-BE49-F238E27FC236}">
                <a16:creationId xmlns:a16="http://schemas.microsoft.com/office/drawing/2014/main" id="{CF78822E-E73B-B208-674D-DA0BB340596E}"/>
              </a:ext>
            </a:extLst>
          </p:cNvPr>
          <p:cNvSpPr txBox="1"/>
          <p:nvPr/>
        </p:nvSpPr>
        <p:spPr>
          <a:xfrm>
            <a:off x="8628246" y="816353"/>
            <a:ext cx="2647615" cy="1077218"/>
          </a:xfrm>
          <a:prstGeom prst="rect">
            <a:avLst/>
          </a:prstGeom>
          <a:noFill/>
        </p:spPr>
        <p:txBody>
          <a:bodyPr wrap="square" rtlCol="0">
            <a:spAutoFit/>
          </a:bodyPr>
          <a:lstStyle/>
          <a:p>
            <a:r>
              <a:rPr lang="en-US" sz="3200" dirty="0">
                <a:latin typeface="Avenir Next LT Pro" panose="020B0504020202020204" pitchFamily="34" charset="0"/>
              </a:rPr>
              <a:t>Fire extent and severity</a:t>
            </a:r>
          </a:p>
        </p:txBody>
      </p:sp>
      <p:sp>
        <p:nvSpPr>
          <p:cNvPr id="11" name="TextBox 10">
            <a:extLst>
              <a:ext uri="{FF2B5EF4-FFF2-40B4-BE49-F238E27FC236}">
                <a16:creationId xmlns:a16="http://schemas.microsoft.com/office/drawing/2014/main" id="{EF3BB219-26C8-742D-2838-6DC75C8AE4C7}"/>
              </a:ext>
            </a:extLst>
          </p:cNvPr>
          <p:cNvSpPr txBox="1"/>
          <p:nvPr/>
        </p:nvSpPr>
        <p:spPr>
          <a:xfrm>
            <a:off x="7741288" y="731648"/>
            <a:ext cx="1006997" cy="1200329"/>
          </a:xfrm>
          <a:prstGeom prst="rect">
            <a:avLst/>
          </a:prstGeom>
          <a:noFill/>
        </p:spPr>
        <p:txBody>
          <a:bodyPr wrap="square" rtlCol="0">
            <a:spAutoFit/>
          </a:bodyPr>
          <a:lstStyle/>
          <a:p>
            <a:r>
              <a:rPr lang="en-US" sz="7200" dirty="0">
                <a:latin typeface="Avenir Next LT Pro" panose="020B0504020202020204" pitchFamily="34" charset="0"/>
              </a:rPr>
              <a:t>x</a:t>
            </a:r>
          </a:p>
        </p:txBody>
      </p:sp>
      <p:sp>
        <p:nvSpPr>
          <p:cNvPr id="13" name="Rectangle 12">
            <a:extLst>
              <a:ext uri="{FF2B5EF4-FFF2-40B4-BE49-F238E27FC236}">
                <a16:creationId xmlns:a16="http://schemas.microsoft.com/office/drawing/2014/main" id="{E862D2A3-6F4B-631D-650E-9109996CD4A1}"/>
              </a:ext>
            </a:extLst>
          </p:cNvPr>
          <p:cNvSpPr/>
          <p:nvPr/>
        </p:nvSpPr>
        <p:spPr>
          <a:xfrm>
            <a:off x="0" y="3429000"/>
            <a:ext cx="12199738" cy="3429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886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6F01B72-2C46-7197-B402-C12437528482}"/>
              </a:ext>
            </a:extLst>
          </p:cNvPr>
          <p:cNvSpPr/>
          <p:nvPr/>
        </p:nvSpPr>
        <p:spPr>
          <a:xfrm>
            <a:off x="-7738" y="0"/>
            <a:ext cx="12199738" cy="3429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BAB08B7-EACC-D199-F9FC-6F1F5D3E1488}"/>
              </a:ext>
            </a:extLst>
          </p:cNvPr>
          <p:cNvSpPr txBox="1"/>
          <p:nvPr/>
        </p:nvSpPr>
        <p:spPr>
          <a:xfrm>
            <a:off x="550231" y="348732"/>
            <a:ext cx="3496614" cy="584775"/>
          </a:xfrm>
          <a:prstGeom prst="rect">
            <a:avLst/>
          </a:prstGeom>
          <a:noFill/>
        </p:spPr>
        <p:txBody>
          <a:bodyPr wrap="square" rtlCol="0">
            <a:spAutoFit/>
          </a:bodyPr>
          <a:lstStyle/>
          <a:p>
            <a:r>
              <a:rPr lang="en-US" sz="3200" dirty="0">
                <a:latin typeface="Avenir Next LT Pro" panose="020B0504020202020204" pitchFamily="34" charset="0"/>
              </a:rPr>
              <a:t>Mortality</a:t>
            </a:r>
          </a:p>
        </p:txBody>
      </p:sp>
      <p:sp>
        <p:nvSpPr>
          <p:cNvPr id="6" name="TextBox 5">
            <a:extLst>
              <a:ext uri="{FF2B5EF4-FFF2-40B4-BE49-F238E27FC236}">
                <a16:creationId xmlns:a16="http://schemas.microsoft.com/office/drawing/2014/main" id="{5823253D-3239-D459-5B51-377CDCA93A13}"/>
              </a:ext>
            </a:extLst>
          </p:cNvPr>
          <p:cNvSpPr txBox="1"/>
          <p:nvPr/>
        </p:nvSpPr>
        <p:spPr>
          <a:xfrm>
            <a:off x="550231" y="1062575"/>
            <a:ext cx="3496614" cy="584775"/>
          </a:xfrm>
          <a:prstGeom prst="rect">
            <a:avLst/>
          </a:prstGeom>
          <a:noFill/>
        </p:spPr>
        <p:txBody>
          <a:bodyPr wrap="square" rtlCol="0">
            <a:spAutoFit/>
          </a:bodyPr>
          <a:lstStyle/>
          <a:p>
            <a:r>
              <a:rPr lang="en-US" sz="3200" dirty="0">
                <a:latin typeface="Avenir Next LT Pro" panose="020B0504020202020204" pitchFamily="34" charset="0"/>
              </a:rPr>
              <a:t>Regeneration</a:t>
            </a:r>
          </a:p>
        </p:txBody>
      </p:sp>
      <p:sp>
        <p:nvSpPr>
          <p:cNvPr id="7" name="TextBox 6">
            <a:extLst>
              <a:ext uri="{FF2B5EF4-FFF2-40B4-BE49-F238E27FC236}">
                <a16:creationId xmlns:a16="http://schemas.microsoft.com/office/drawing/2014/main" id="{1E14E0BE-E470-4ED8-DAAC-4FEA20CF070D}"/>
              </a:ext>
            </a:extLst>
          </p:cNvPr>
          <p:cNvSpPr txBox="1"/>
          <p:nvPr/>
        </p:nvSpPr>
        <p:spPr>
          <a:xfrm>
            <a:off x="550231" y="1824255"/>
            <a:ext cx="3496614" cy="584775"/>
          </a:xfrm>
          <a:prstGeom prst="rect">
            <a:avLst/>
          </a:prstGeom>
          <a:noFill/>
        </p:spPr>
        <p:txBody>
          <a:bodyPr wrap="square" rtlCol="0">
            <a:spAutoFit/>
          </a:bodyPr>
          <a:lstStyle/>
          <a:p>
            <a:r>
              <a:rPr lang="en-US" sz="3200" dirty="0">
                <a:latin typeface="Avenir Next LT Pro" panose="020B0504020202020204" pitchFamily="34" charset="0"/>
              </a:rPr>
              <a:t>Recruitment</a:t>
            </a:r>
          </a:p>
        </p:txBody>
      </p:sp>
      <p:sp>
        <p:nvSpPr>
          <p:cNvPr id="8" name="TextBox 7">
            <a:extLst>
              <a:ext uri="{FF2B5EF4-FFF2-40B4-BE49-F238E27FC236}">
                <a16:creationId xmlns:a16="http://schemas.microsoft.com/office/drawing/2014/main" id="{19E643ED-D8F6-8A52-D712-E8F0EF11CAA9}"/>
              </a:ext>
            </a:extLst>
          </p:cNvPr>
          <p:cNvSpPr txBox="1"/>
          <p:nvPr/>
        </p:nvSpPr>
        <p:spPr>
          <a:xfrm>
            <a:off x="3850076" y="546982"/>
            <a:ext cx="1006997" cy="1569660"/>
          </a:xfrm>
          <a:prstGeom prst="rect">
            <a:avLst/>
          </a:prstGeom>
          <a:noFill/>
        </p:spPr>
        <p:txBody>
          <a:bodyPr wrap="square" rtlCol="0">
            <a:spAutoFit/>
          </a:bodyPr>
          <a:lstStyle/>
          <a:p>
            <a:r>
              <a:rPr lang="en-US" sz="9600" b="1" dirty="0">
                <a:latin typeface="Avenir Next LT Pro" panose="020B0504020202020204" pitchFamily="34" charset="0"/>
              </a:rPr>
              <a:t>~</a:t>
            </a:r>
          </a:p>
        </p:txBody>
      </p:sp>
      <p:sp>
        <p:nvSpPr>
          <p:cNvPr id="9" name="TextBox 8">
            <a:extLst>
              <a:ext uri="{FF2B5EF4-FFF2-40B4-BE49-F238E27FC236}">
                <a16:creationId xmlns:a16="http://schemas.microsoft.com/office/drawing/2014/main" id="{3ED62709-0B2E-BC1E-911C-554289D75D70}"/>
              </a:ext>
            </a:extLst>
          </p:cNvPr>
          <p:cNvSpPr txBox="1"/>
          <p:nvPr/>
        </p:nvSpPr>
        <p:spPr>
          <a:xfrm>
            <a:off x="5414152" y="816353"/>
            <a:ext cx="2366153" cy="1077218"/>
          </a:xfrm>
          <a:prstGeom prst="rect">
            <a:avLst/>
          </a:prstGeom>
          <a:noFill/>
        </p:spPr>
        <p:txBody>
          <a:bodyPr wrap="square" rtlCol="0">
            <a:spAutoFit/>
          </a:bodyPr>
          <a:lstStyle/>
          <a:p>
            <a:r>
              <a:rPr lang="en-US" sz="3200" dirty="0">
                <a:latin typeface="Avenir Next LT Pro" panose="020B0504020202020204" pitchFamily="34" charset="0"/>
              </a:rPr>
              <a:t>Climate anomalies</a:t>
            </a:r>
          </a:p>
        </p:txBody>
      </p:sp>
      <p:sp>
        <p:nvSpPr>
          <p:cNvPr id="10" name="TextBox 9">
            <a:extLst>
              <a:ext uri="{FF2B5EF4-FFF2-40B4-BE49-F238E27FC236}">
                <a16:creationId xmlns:a16="http://schemas.microsoft.com/office/drawing/2014/main" id="{CF78822E-E73B-B208-674D-DA0BB340596E}"/>
              </a:ext>
            </a:extLst>
          </p:cNvPr>
          <p:cNvSpPr txBox="1"/>
          <p:nvPr/>
        </p:nvSpPr>
        <p:spPr>
          <a:xfrm>
            <a:off x="8628246" y="816353"/>
            <a:ext cx="2647615" cy="1077218"/>
          </a:xfrm>
          <a:prstGeom prst="rect">
            <a:avLst/>
          </a:prstGeom>
          <a:noFill/>
        </p:spPr>
        <p:txBody>
          <a:bodyPr wrap="square" rtlCol="0">
            <a:spAutoFit/>
          </a:bodyPr>
          <a:lstStyle/>
          <a:p>
            <a:r>
              <a:rPr lang="en-US" sz="3200" dirty="0">
                <a:latin typeface="Avenir Next LT Pro" panose="020B0504020202020204" pitchFamily="34" charset="0"/>
              </a:rPr>
              <a:t>Fire extent and severity</a:t>
            </a:r>
          </a:p>
        </p:txBody>
      </p:sp>
      <p:sp>
        <p:nvSpPr>
          <p:cNvPr id="11" name="TextBox 10">
            <a:extLst>
              <a:ext uri="{FF2B5EF4-FFF2-40B4-BE49-F238E27FC236}">
                <a16:creationId xmlns:a16="http://schemas.microsoft.com/office/drawing/2014/main" id="{EF3BB219-26C8-742D-2838-6DC75C8AE4C7}"/>
              </a:ext>
            </a:extLst>
          </p:cNvPr>
          <p:cNvSpPr txBox="1"/>
          <p:nvPr/>
        </p:nvSpPr>
        <p:spPr>
          <a:xfrm>
            <a:off x="7741288" y="731648"/>
            <a:ext cx="1006997" cy="1200329"/>
          </a:xfrm>
          <a:prstGeom prst="rect">
            <a:avLst/>
          </a:prstGeom>
          <a:noFill/>
        </p:spPr>
        <p:txBody>
          <a:bodyPr wrap="square" rtlCol="0">
            <a:spAutoFit/>
          </a:bodyPr>
          <a:lstStyle/>
          <a:p>
            <a:r>
              <a:rPr lang="en-US" sz="7200" dirty="0">
                <a:latin typeface="Avenir Next LT Pro" panose="020B0504020202020204" pitchFamily="34" charset="0"/>
              </a:rPr>
              <a:t>x</a:t>
            </a:r>
          </a:p>
        </p:txBody>
      </p:sp>
      <p:sp>
        <p:nvSpPr>
          <p:cNvPr id="13" name="Rectangle 12">
            <a:extLst>
              <a:ext uri="{FF2B5EF4-FFF2-40B4-BE49-F238E27FC236}">
                <a16:creationId xmlns:a16="http://schemas.microsoft.com/office/drawing/2014/main" id="{E862D2A3-6F4B-631D-650E-9109996CD4A1}"/>
              </a:ext>
            </a:extLst>
          </p:cNvPr>
          <p:cNvSpPr/>
          <p:nvPr/>
        </p:nvSpPr>
        <p:spPr>
          <a:xfrm>
            <a:off x="0" y="3429000"/>
            <a:ext cx="12199738" cy="3429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278C21A-CC2E-40B5-3A00-B4404A3CD1A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20563" y="3713627"/>
            <a:ext cx="2536510" cy="2788031"/>
          </a:xfrm>
          <a:prstGeom prst="rect">
            <a:avLst/>
          </a:prstGeom>
          <a:ln>
            <a:solidFill>
              <a:schemeClr val="tx1"/>
            </a:solidFill>
          </a:ln>
        </p:spPr>
      </p:pic>
      <p:sp>
        <p:nvSpPr>
          <p:cNvPr id="4" name="TextBox 3">
            <a:extLst>
              <a:ext uri="{FF2B5EF4-FFF2-40B4-BE49-F238E27FC236}">
                <a16:creationId xmlns:a16="http://schemas.microsoft.com/office/drawing/2014/main" id="{E7C03C7E-F1A7-FACF-6589-3C941594CF88}"/>
              </a:ext>
            </a:extLst>
          </p:cNvPr>
          <p:cNvSpPr txBox="1"/>
          <p:nvPr/>
        </p:nvSpPr>
        <p:spPr>
          <a:xfrm>
            <a:off x="5626194" y="4355503"/>
            <a:ext cx="1006997" cy="1569660"/>
          </a:xfrm>
          <a:prstGeom prst="rect">
            <a:avLst/>
          </a:prstGeom>
          <a:noFill/>
        </p:spPr>
        <p:txBody>
          <a:bodyPr wrap="square" rtlCol="0">
            <a:spAutoFit/>
          </a:bodyPr>
          <a:lstStyle/>
          <a:p>
            <a:r>
              <a:rPr lang="en-US" sz="9600" b="1" dirty="0">
                <a:latin typeface="Avenir Next LT Pro" panose="020B0504020202020204" pitchFamily="34" charset="0"/>
              </a:rPr>
              <a:t>~</a:t>
            </a:r>
          </a:p>
        </p:txBody>
      </p:sp>
      <p:sp>
        <p:nvSpPr>
          <p:cNvPr id="5" name="TextBox 4">
            <a:extLst>
              <a:ext uri="{FF2B5EF4-FFF2-40B4-BE49-F238E27FC236}">
                <a16:creationId xmlns:a16="http://schemas.microsoft.com/office/drawing/2014/main" id="{4812BC90-32E0-B721-A2C5-1AEC240359D1}"/>
              </a:ext>
            </a:extLst>
          </p:cNvPr>
          <p:cNvSpPr txBox="1"/>
          <p:nvPr/>
        </p:nvSpPr>
        <p:spPr>
          <a:xfrm>
            <a:off x="6937949" y="4072513"/>
            <a:ext cx="3496614" cy="584775"/>
          </a:xfrm>
          <a:prstGeom prst="rect">
            <a:avLst/>
          </a:prstGeom>
          <a:noFill/>
        </p:spPr>
        <p:txBody>
          <a:bodyPr wrap="square" rtlCol="0">
            <a:spAutoFit/>
          </a:bodyPr>
          <a:lstStyle/>
          <a:p>
            <a:r>
              <a:rPr lang="en-US" sz="3200" dirty="0">
                <a:latin typeface="Avenir Next LT Pro" panose="020B0504020202020204" pitchFamily="34" charset="0"/>
              </a:rPr>
              <a:t>Mortality</a:t>
            </a:r>
          </a:p>
        </p:txBody>
      </p:sp>
      <p:sp>
        <p:nvSpPr>
          <p:cNvPr id="14" name="TextBox 13">
            <a:extLst>
              <a:ext uri="{FF2B5EF4-FFF2-40B4-BE49-F238E27FC236}">
                <a16:creationId xmlns:a16="http://schemas.microsoft.com/office/drawing/2014/main" id="{8080DE57-FB62-FB4E-CDD3-538D68FE5B5C}"/>
              </a:ext>
            </a:extLst>
          </p:cNvPr>
          <p:cNvSpPr txBox="1"/>
          <p:nvPr/>
        </p:nvSpPr>
        <p:spPr>
          <a:xfrm>
            <a:off x="6937949" y="4786356"/>
            <a:ext cx="3496614" cy="584775"/>
          </a:xfrm>
          <a:prstGeom prst="rect">
            <a:avLst/>
          </a:prstGeom>
          <a:noFill/>
        </p:spPr>
        <p:txBody>
          <a:bodyPr wrap="square" rtlCol="0">
            <a:spAutoFit/>
          </a:bodyPr>
          <a:lstStyle/>
          <a:p>
            <a:r>
              <a:rPr lang="en-US" sz="3200" dirty="0">
                <a:latin typeface="Avenir Next LT Pro" panose="020B0504020202020204" pitchFamily="34" charset="0"/>
              </a:rPr>
              <a:t>Regeneration</a:t>
            </a:r>
          </a:p>
        </p:txBody>
      </p:sp>
      <p:sp>
        <p:nvSpPr>
          <p:cNvPr id="15" name="TextBox 14">
            <a:extLst>
              <a:ext uri="{FF2B5EF4-FFF2-40B4-BE49-F238E27FC236}">
                <a16:creationId xmlns:a16="http://schemas.microsoft.com/office/drawing/2014/main" id="{D87F2F1E-BB6A-0BA1-8632-8292099C4BE5}"/>
              </a:ext>
            </a:extLst>
          </p:cNvPr>
          <p:cNvSpPr txBox="1"/>
          <p:nvPr/>
        </p:nvSpPr>
        <p:spPr>
          <a:xfrm>
            <a:off x="6937949" y="5548036"/>
            <a:ext cx="3496614" cy="584775"/>
          </a:xfrm>
          <a:prstGeom prst="rect">
            <a:avLst/>
          </a:prstGeom>
          <a:noFill/>
        </p:spPr>
        <p:txBody>
          <a:bodyPr wrap="square" rtlCol="0">
            <a:spAutoFit/>
          </a:bodyPr>
          <a:lstStyle/>
          <a:p>
            <a:r>
              <a:rPr lang="en-US" sz="3200" dirty="0">
                <a:latin typeface="Avenir Next LT Pro" panose="020B0504020202020204" pitchFamily="34" charset="0"/>
              </a:rPr>
              <a:t>Recruitment</a:t>
            </a:r>
          </a:p>
        </p:txBody>
      </p:sp>
    </p:spTree>
    <p:extLst>
      <p:ext uri="{BB962C8B-B14F-4D97-AF65-F5344CB8AC3E}">
        <p14:creationId xmlns:p14="http://schemas.microsoft.com/office/powerpoint/2010/main" val="1110045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59710B2-3EF0-EE3A-9FCD-D9A9233BA8A4}"/>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7B0EA21-0C91-6440-C9FC-0DC8D8232D3F}"/>
              </a:ext>
            </a:extLst>
          </p:cNvPr>
          <p:cNvGrpSpPr/>
          <p:nvPr/>
        </p:nvGrpSpPr>
        <p:grpSpPr>
          <a:xfrm>
            <a:off x="1218922" y="6254239"/>
            <a:ext cx="9754157" cy="523220"/>
            <a:chOff x="5855529" y="6334780"/>
            <a:chExt cx="9754157" cy="523220"/>
          </a:xfrm>
        </p:grpSpPr>
        <p:grpSp>
          <p:nvGrpSpPr>
            <p:cNvPr id="14" name="Group 13">
              <a:extLst>
                <a:ext uri="{FF2B5EF4-FFF2-40B4-BE49-F238E27FC236}">
                  <a16:creationId xmlns:a16="http://schemas.microsoft.com/office/drawing/2014/main" id="{4AF85F5A-9E15-A7C6-7C88-1E54EA6194EB}"/>
                </a:ext>
              </a:extLst>
            </p:cNvPr>
            <p:cNvGrpSpPr/>
            <p:nvPr/>
          </p:nvGrpSpPr>
          <p:grpSpPr>
            <a:xfrm>
              <a:off x="5855529" y="6334780"/>
              <a:ext cx="9754157" cy="523220"/>
              <a:chOff x="1102529" y="5922736"/>
              <a:chExt cx="7921790" cy="523220"/>
            </a:xfrm>
          </p:grpSpPr>
          <p:sp>
            <p:nvSpPr>
              <p:cNvPr id="6" name="Rectangle 5">
                <a:extLst>
                  <a:ext uri="{FF2B5EF4-FFF2-40B4-BE49-F238E27FC236}">
                    <a16:creationId xmlns:a16="http://schemas.microsoft.com/office/drawing/2014/main" id="{1B6A60FD-15DA-8B1F-470E-63322841472F}"/>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401FC1-CE38-B2C0-06B4-B6AA15D133A9}"/>
                  </a:ext>
                </a:extLst>
              </p:cNvPr>
              <p:cNvSpPr/>
              <p:nvPr/>
            </p:nvSpPr>
            <p:spPr>
              <a:xfrm>
                <a:off x="3090265" y="5922736"/>
                <a:ext cx="1986935"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8444C2B-DFA8-9702-7D07-0C7583431F99}"/>
                  </a:ext>
                </a:extLst>
              </p:cNvPr>
              <p:cNvSpPr/>
              <p:nvPr/>
            </p:nvSpPr>
            <p:spPr>
              <a:xfrm>
                <a:off x="5075597" y="5922736"/>
                <a:ext cx="1986935"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B75E2C-7927-1483-8D18-5410DFFD9105}"/>
                  </a:ext>
                </a:extLst>
              </p:cNvPr>
              <p:cNvSpPr/>
              <p:nvPr/>
            </p:nvSpPr>
            <p:spPr>
              <a:xfrm>
                <a:off x="7037384" y="5922736"/>
                <a:ext cx="1986935"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45119D9-DF47-0DF6-7081-C014B984D17E}"/>
                </a:ext>
              </a:extLst>
            </p:cNvPr>
            <p:cNvSpPr txBox="1"/>
            <p:nvPr/>
          </p:nvSpPr>
          <p:spPr>
            <a:xfrm>
              <a:off x="6414235" y="6392125"/>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11" name="TextBox 10">
              <a:extLst>
                <a:ext uri="{FF2B5EF4-FFF2-40B4-BE49-F238E27FC236}">
                  <a16:creationId xmlns:a16="http://schemas.microsoft.com/office/drawing/2014/main" id="{49DB7D50-CBEB-6510-3704-7C8E4613F116}"/>
                </a:ext>
              </a:extLst>
            </p:cNvPr>
            <p:cNvSpPr txBox="1"/>
            <p:nvPr/>
          </p:nvSpPr>
          <p:spPr>
            <a:xfrm>
              <a:off x="8656378" y="6392125"/>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12" name="TextBox 11">
              <a:extLst>
                <a:ext uri="{FF2B5EF4-FFF2-40B4-BE49-F238E27FC236}">
                  <a16:creationId xmlns:a16="http://schemas.microsoft.com/office/drawing/2014/main" id="{987EBB99-CA85-3CFC-49BC-1596B0FC8B4F}"/>
                </a:ext>
              </a:extLst>
            </p:cNvPr>
            <p:cNvSpPr txBox="1"/>
            <p:nvPr/>
          </p:nvSpPr>
          <p:spPr>
            <a:xfrm>
              <a:off x="11152872" y="6392125"/>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13" name="TextBox 12">
              <a:extLst>
                <a:ext uri="{FF2B5EF4-FFF2-40B4-BE49-F238E27FC236}">
                  <a16:creationId xmlns:a16="http://schemas.microsoft.com/office/drawing/2014/main" id="{9A1AA456-512A-8B38-0FC7-5556F4109125}"/>
                </a:ext>
              </a:extLst>
            </p:cNvPr>
            <p:cNvSpPr txBox="1"/>
            <p:nvPr/>
          </p:nvSpPr>
          <p:spPr>
            <a:xfrm>
              <a:off x="13471326" y="6392125"/>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grpSp>
      <p:sp>
        <p:nvSpPr>
          <p:cNvPr id="33" name="TextBox 32">
            <a:extLst>
              <a:ext uri="{FF2B5EF4-FFF2-40B4-BE49-F238E27FC236}">
                <a16:creationId xmlns:a16="http://schemas.microsoft.com/office/drawing/2014/main" id="{DBDA7C45-06E6-D3FD-7FFF-43542CDDDCDA}"/>
              </a:ext>
            </a:extLst>
          </p:cNvPr>
          <p:cNvSpPr txBox="1"/>
          <p:nvPr/>
        </p:nvSpPr>
        <p:spPr>
          <a:xfrm>
            <a:off x="0" y="-38360"/>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pic>
        <p:nvPicPr>
          <p:cNvPr id="37" name="Picture 36" descr="Map&#10;&#10;Description automatically generated">
            <a:extLst>
              <a:ext uri="{FF2B5EF4-FFF2-40B4-BE49-F238E27FC236}">
                <a16:creationId xmlns:a16="http://schemas.microsoft.com/office/drawing/2014/main" id="{C0B1214C-5D1D-9CDC-3ACD-69B2B535B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449" y="518884"/>
            <a:ext cx="5266776" cy="5121657"/>
          </a:xfrm>
          <a:prstGeom prst="rect">
            <a:avLst/>
          </a:prstGeom>
        </p:spPr>
      </p:pic>
    </p:spTree>
    <p:extLst>
      <p:ext uri="{BB962C8B-B14F-4D97-AF65-F5344CB8AC3E}">
        <p14:creationId xmlns:p14="http://schemas.microsoft.com/office/powerpoint/2010/main" val="3503963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59710B2-3EF0-EE3A-9FCD-D9A9233BA8A4}"/>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 treemap chart&#10;&#10;Description automatically generated">
            <a:extLst>
              <a:ext uri="{FF2B5EF4-FFF2-40B4-BE49-F238E27FC236}">
                <a16:creationId xmlns:a16="http://schemas.microsoft.com/office/drawing/2014/main" id="{8076F2F6-994F-6A58-7868-19D78F5935E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437" y="1328266"/>
            <a:ext cx="1699191" cy="2577537"/>
          </a:xfrm>
          <a:prstGeom prst="rect">
            <a:avLst/>
          </a:prstGeom>
        </p:spPr>
      </p:pic>
      <p:sp>
        <p:nvSpPr>
          <p:cNvPr id="4" name="TextBox 3">
            <a:extLst>
              <a:ext uri="{FF2B5EF4-FFF2-40B4-BE49-F238E27FC236}">
                <a16:creationId xmlns:a16="http://schemas.microsoft.com/office/drawing/2014/main" id="{2389AA63-2081-4512-4A97-6B1D72CB8F09}"/>
              </a:ext>
            </a:extLst>
          </p:cNvPr>
          <p:cNvSpPr txBox="1"/>
          <p:nvPr/>
        </p:nvSpPr>
        <p:spPr>
          <a:xfrm>
            <a:off x="225454" y="5358306"/>
            <a:ext cx="1986936" cy="830997"/>
          </a:xfrm>
          <a:prstGeom prst="rect">
            <a:avLst/>
          </a:prstGeom>
          <a:noFill/>
        </p:spPr>
        <p:txBody>
          <a:bodyPr wrap="square" rtlCol="0">
            <a:spAutoFit/>
          </a:bodyPr>
          <a:lstStyle/>
          <a:p>
            <a:pPr algn="ctr"/>
            <a:r>
              <a:rPr lang="en-US" sz="2800" dirty="0"/>
              <a:t>2009 – 2019</a:t>
            </a:r>
          </a:p>
          <a:p>
            <a:pPr algn="ctr"/>
            <a:r>
              <a:rPr lang="en-US" dirty="0"/>
              <a:t>observed</a:t>
            </a:r>
            <a:endParaRPr lang="en-US" sz="2800" dirty="0"/>
          </a:p>
        </p:txBody>
      </p:sp>
      <p:grpSp>
        <p:nvGrpSpPr>
          <p:cNvPr id="15" name="Group 14">
            <a:extLst>
              <a:ext uri="{FF2B5EF4-FFF2-40B4-BE49-F238E27FC236}">
                <a16:creationId xmlns:a16="http://schemas.microsoft.com/office/drawing/2014/main" id="{37B0EA21-0C91-6440-C9FC-0DC8D8232D3F}"/>
              </a:ext>
            </a:extLst>
          </p:cNvPr>
          <p:cNvGrpSpPr/>
          <p:nvPr/>
        </p:nvGrpSpPr>
        <p:grpSpPr>
          <a:xfrm>
            <a:off x="1218922" y="6254239"/>
            <a:ext cx="9754157" cy="523220"/>
            <a:chOff x="5855529" y="6334780"/>
            <a:chExt cx="9754157" cy="523220"/>
          </a:xfrm>
        </p:grpSpPr>
        <p:grpSp>
          <p:nvGrpSpPr>
            <p:cNvPr id="14" name="Group 13">
              <a:extLst>
                <a:ext uri="{FF2B5EF4-FFF2-40B4-BE49-F238E27FC236}">
                  <a16:creationId xmlns:a16="http://schemas.microsoft.com/office/drawing/2014/main" id="{4AF85F5A-9E15-A7C6-7C88-1E54EA6194EB}"/>
                </a:ext>
              </a:extLst>
            </p:cNvPr>
            <p:cNvGrpSpPr/>
            <p:nvPr/>
          </p:nvGrpSpPr>
          <p:grpSpPr>
            <a:xfrm>
              <a:off x="5855529" y="6334780"/>
              <a:ext cx="9754157" cy="523220"/>
              <a:chOff x="1102529" y="5922736"/>
              <a:chExt cx="7921790" cy="523220"/>
            </a:xfrm>
          </p:grpSpPr>
          <p:sp>
            <p:nvSpPr>
              <p:cNvPr id="6" name="Rectangle 5">
                <a:extLst>
                  <a:ext uri="{FF2B5EF4-FFF2-40B4-BE49-F238E27FC236}">
                    <a16:creationId xmlns:a16="http://schemas.microsoft.com/office/drawing/2014/main" id="{1B6A60FD-15DA-8B1F-470E-63322841472F}"/>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401FC1-CE38-B2C0-06B4-B6AA15D133A9}"/>
                  </a:ext>
                </a:extLst>
              </p:cNvPr>
              <p:cNvSpPr/>
              <p:nvPr/>
            </p:nvSpPr>
            <p:spPr>
              <a:xfrm>
                <a:off x="3090265" y="5922736"/>
                <a:ext cx="1986935"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8444C2B-DFA8-9702-7D07-0C7583431F99}"/>
                  </a:ext>
                </a:extLst>
              </p:cNvPr>
              <p:cNvSpPr/>
              <p:nvPr/>
            </p:nvSpPr>
            <p:spPr>
              <a:xfrm>
                <a:off x="5075597" y="5922736"/>
                <a:ext cx="1986935"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B75E2C-7927-1483-8D18-5410DFFD9105}"/>
                  </a:ext>
                </a:extLst>
              </p:cNvPr>
              <p:cNvSpPr/>
              <p:nvPr/>
            </p:nvSpPr>
            <p:spPr>
              <a:xfrm>
                <a:off x="7037384" y="5922736"/>
                <a:ext cx="1986935"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45119D9-DF47-0DF6-7081-C014B984D17E}"/>
                </a:ext>
              </a:extLst>
            </p:cNvPr>
            <p:cNvSpPr txBox="1"/>
            <p:nvPr/>
          </p:nvSpPr>
          <p:spPr>
            <a:xfrm>
              <a:off x="6414235" y="6392125"/>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11" name="TextBox 10">
              <a:extLst>
                <a:ext uri="{FF2B5EF4-FFF2-40B4-BE49-F238E27FC236}">
                  <a16:creationId xmlns:a16="http://schemas.microsoft.com/office/drawing/2014/main" id="{49DB7D50-CBEB-6510-3704-7C8E4613F116}"/>
                </a:ext>
              </a:extLst>
            </p:cNvPr>
            <p:cNvSpPr txBox="1"/>
            <p:nvPr/>
          </p:nvSpPr>
          <p:spPr>
            <a:xfrm>
              <a:off x="8656378" y="6392125"/>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12" name="TextBox 11">
              <a:extLst>
                <a:ext uri="{FF2B5EF4-FFF2-40B4-BE49-F238E27FC236}">
                  <a16:creationId xmlns:a16="http://schemas.microsoft.com/office/drawing/2014/main" id="{987EBB99-CA85-3CFC-49BC-1596B0FC8B4F}"/>
                </a:ext>
              </a:extLst>
            </p:cNvPr>
            <p:cNvSpPr txBox="1"/>
            <p:nvPr/>
          </p:nvSpPr>
          <p:spPr>
            <a:xfrm>
              <a:off x="11152872" y="6392125"/>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13" name="TextBox 12">
              <a:extLst>
                <a:ext uri="{FF2B5EF4-FFF2-40B4-BE49-F238E27FC236}">
                  <a16:creationId xmlns:a16="http://schemas.microsoft.com/office/drawing/2014/main" id="{9A1AA456-512A-8B38-0FC7-5556F4109125}"/>
                </a:ext>
              </a:extLst>
            </p:cNvPr>
            <p:cNvSpPr txBox="1"/>
            <p:nvPr/>
          </p:nvSpPr>
          <p:spPr>
            <a:xfrm>
              <a:off x="13471326" y="6392125"/>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grpSp>
      <p:sp>
        <p:nvSpPr>
          <p:cNvPr id="33" name="TextBox 32">
            <a:extLst>
              <a:ext uri="{FF2B5EF4-FFF2-40B4-BE49-F238E27FC236}">
                <a16:creationId xmlns:a16="http://schemas.microsoft.com/office/drawing/2014/main" id="{DBDA7C45-06E6-D3FD-7FFF-43542CDDDCDA}"/>
              </a:ext>
            </a:extLst>
          </p:cNvPr>
          <p:cNvSpPr txBox="1"/>
          <p:nvPr/>
        </p:nvSpPr>
        <p:spPr>
          <a:xfrm>
            <a:off x="0" y="-38360"/>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sp>
        <p:nvSpPr>
          <p:cNvPr id="2" name="Arrow: Right 1">
            <a:extLst>
              <a:ext uri="{FF2B5EF4-FFF2-40B4-BE49-F238E27FC236}">
                <a16:creationId xmlns:a16="http://schemas.microsoft.com/office/drawing/2014/main" id="{7619FACC-BDF3-E2A8-4E4F-D86EF784ED7E}"/>
              </a:ext>
            </a:extLst>
          </p:cNvPr>
          <p:cNvSpPr/>
          <p:nvPr/>
        </p:nvSpPr>
        <p:spPr>
          <a:xfrm rot="10800000">
            <a:off x="2351288" y="2364047"/>
            <a:ext cx="1340160"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p&#10;&#10;Description automatically generated">
            <a:extLst>
              <a:ext uri="{FF2B5EF4-FFF2-40B4-BE49-F238E27FC236}">
                <a16:creationId xmlns:a16="http://schemas.microsoft.com/office/drawing/2014/main" id="{03A549B2-8B4F-5B01-88B1-174104F7A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449" y="518884"/>
            <a:ext cx="5266776" cy="5121657"/>
          </a:xfrm>
          <a:prstGeom prst="rect">
            <a:avLst/>
          </a:prstGeom>
        </p:spPr>
      </p:pic>
    </p:spTree>
    <p:extLst>
      <p:ext uri="{BB962C8B-B14F-4D97-AF65-F5344CB8AC3E}">
        <p14:creationId xmlns:p14="http://schemas.microsoft.com/office/powerpoint/2010/main" val="2420420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A265E9-947C-1AB1-1E89-7A1E45D7B4DC}"/>
              </a:ext>
            </a:extLst>
          </p:cNvPr>
          <p:cNvPicPr>
            <a:picLocks noChangeAspect="1"/>
          </p:cNvPicPr>
          <p:nvPr/>
        </p:nvPicPr>
        <p:blipFill>
          <a:blip r:embed="rId2"/>
          <a:stretch>
            <a:fillRect/>
          </a:stretch>
        </p:blipFill>
        <p:spPr>
          <a:xfrm>
            <a:off x="2364230" y="1683657"/>
            <a:ext cx="7463540" cy="4593771"/>
          </a:xfrm>
          <a:prstGeom prst="rect">
            <a:avLst/>
          </a:prstGeom>
          <a:ln w="57150">
            <a:solidFill>
              <a:schemeClr val="tx1"/>
            </a:solidFill>
          </a:ln>
        </p:spPr>
      </p:pic>
      <p:sp>
        <p:nvSpPr>
          <p:cNvPr id="4" name="TextBox 3">
            <a:extLst>
              <a:ext uri="{FF2B5EF4-FFF2-40B4-BE49-F238E27FC236}">
                <a16:creationId xmlns:a16="http://schemas.microsoft.com/office/drawing/2014/main" id="{4C61E391-EE42-7800-790D-4557501CE608}"/>
              </a:ext>
            </a:extLst>
          </p:cNvPr>
          <p:cNvSpPr txBox="1"/>
          <p:nvPr/>
        </p:nvSpPr>
        <p:spPr>
          <a:xfrm>
            <a:off x="7358743" y="6277428"/>
            <a:ext cx="2591992" cy="369332"/>
          </a:xfrm>
          <a:prstGeom prst="rect">
            <a:avLst/>
          </a:prstGeom>
          <a:noFill/>
        </p:spPr>
        <p:txBody>
          <a:bodyPr wrap="none" rtlCol="0">
            <a:spAutoFit/>
          </a:bodyPr>
          <a:lstStyle/>
          <a:p>
            <a:r>
              <a:rPr lang="en-US" dirty="0"/>
              <a:t>USDA Forest Service 2024</a:t>
            </a:r>
          </a:p>
        </p:txBody>
      </p:sp>
      <p:pic>
        <p:nvPicPr>
          <p:cNvPr id="5" name="Picture 4">
            <a:extLst>
              <a:ext uri="{FF2B5EF4-FFF2-40B4-BE49-F238E27FC236}">
                <a16:creationId xmlns:a16="http://schemas.microsoft.com/office/drawing/2014/main" id="{E212881A-D5E1-9219-1C5D-50BA1CE1A09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99322" y="404293"/>
            <a:ext cx="1000832" cy="11099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40394C-B201-3415-5306-AA443B2830F1}"/>
              </a:ext>
            </a:extLst>
          </p:cNvPr>
          <p:cNvSpPr txBox="1"/>
          <p:nvPr/>
        </p:nvSpPr>
        <p:spPr>
          <a:xfrm>
            <a:off x="3237472" y="482229"/>
            <a:ext cx="6655206" cy="954107"/>
          </a:xfrm>
          <a:prstGeom prst="rect">
            <a:avLst/>
          </a:prstGeom>
          <a:noFill/>
        </p:spPr>
        <p:txBody>
          <a:bodyPr wrap="square" rtlCol="0">
            <a:spAutoFit/>
          </a:bodyPr>
          <a:lstStyle/>
          <a:p>
            <a:pPr algn="ctr"/>
            <a:r>
              <a:rPr lang="en-US" sz="2800" dirty="0">
                <a:latin typeface="Avenir Next LT Pro" panose="020B0504020202020204" pitchFamily="34" charset="0"/>
              </a:rPr>
              <a:t>US Forest Service Forest Inventory &amp; Analysis (FIA) Program</a:t>
            </a:r>
          </a:p>
        </p:txBody>
      </p:sp>
    </p:spTree>
    <p:extLst>
      <p:ext uri="{BB962C8B-B14F-4D97-AF65-F5344CB8AC3E}">
        <p14:creationId xmlns:p14="http://schemas.microsoft.com/office/powerpoint/2010/main" val="793474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59710B2-3EF0-EE3A-9FCD-D9A9233BA8A4}"/>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 treemap chart&#10;&#10;Description automatically generated">
            <a:extLst>
              <a:ext uri="{FF2B5EF4-FFF2-40B4-BE49-F238E27FC236}">
                <a16:creationId xmlns:a16="http://schemas.microsoft.com/office/drawing/2014/main" id="{8076F2F6-994F-6A58-7868-19D78F5935E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437" y="1328266"/>
            <a:ext cx="1699191" cy="2577537"/>
          </a:xfrm>
          <a:prstGeom prst="rect">
            <a:avLst/>
          </a:prstGeom>
        </p:spPr>
      </p:pic>
      <p:sp>
        <p:nvSpPr>
          <p:cNvPr id="4" name="TextBox 3">
            <a:extLst>
              <a:ext uri="{FF2B5EF4-FFF2-40B4-BE49-F238E27FC236}">
                <a16:creationId xmlns:a16="http://schemas.microsoft.com/office/drawing/2014/main" id="{2389AA63-2081-4512-4A97-6B1D72CB8F09}"/>
              </a:ext>
            </a:extLst>
          </p:cNvPr>
          <p:cNvSpPr txBox="1"/>
          <p:nvPr/>
        </p:nvSpPr>
        <p:spPr>
          <a:xfrm>
            <a:off x="225454" y="5358306"/>
            <a:ext cx="1986936" cy="830997"/>
          </a:xfrm>
          <a:prstGeom prst="rect">
            <a:avLst/>
          </a:prstGeom>
          <a:noFill/>
        </p:spPr>
        <p:txBody>
          <a:bodyPr wrap="square" rtlCol="0">
            <a:spAutoFit/>
          </a:bodyPr>
          <a:lstStyle/>
          <a:p>
            <a:pPr algn="ctr"/>
            <a:r>
              <a:rPr lang="en-US" sz="2800" dirty="0"/>
              <a:t>2009 – 2019</a:t>
            </a:r>
          </a:p>
          <a:p>
            <a:pPr algn="ctr"/>
            <a:r>
              <a:rPr lang="en-US" dirty="0"/>
              <a:t>observed</a:t>
            </a:r>
            <a:endParaRPr lang="en-US" sz="2800" dirty="0"/>
          </a:p>
        </p:txBody>
      </p:sp>
      <p:grpSp>
        <p:nvGrpSpPr>
          <p:cNvPr id="15" name="Group 14">
            <a:extLst>
              <a:ext uri="{FF2B5EF4-FFF2-40B4-BE49-F238E27FC236}">
                <a16:creationId xmlns:a16="http://schemas.microsoft.com/office/drawing/2014/main" id="{37B0EA21-0C91-6440-C9FC-0DC8D8232D3F}"/>
              </a:ext>
            </a:extLst>
          </p:cNvPr>
          <p:cNvGrpSpPr/>
          <p:nvPr/>
        </p:nvGrpSpPr>
        <p:grpSpPr>
          <a:xfrm>
            <a:off x="1218922" y="6254239"/>
            <a:ext cx="9754157" cy="523220"/>
            <a:chOff x="5855529" y="6334780"/>
            <a:chExt cx="9754157" cy="523220"/>
          </a:xfrm>
        </p:grpSpPr>
        <p:grpSp>
          <p:nvGrpSpPr>
            <p:cNvPr id="14" name="Group 13">
              <a:extLst>
                <a:ext uri="{FF2B5EF4-FFF2-40B4-BE49-F238E27FC236}">
                  <a16:creationId xmlns:a16="http://schemas.microsoft.com/office/drawing/2014/main" id="{4AF85F5A-9E15-A7C6-7C88-1E54EA6194EB}"/>
                </a:ext>
              </a:extLst>
            </p:cNvPr>
            <p:cNvGrpSpPr/>
            <p:nvPr/>
          </p:nvGrpSpPr>
          <p:grpSpPr>
            <a:xfrm>
              <a:off x="5855529" y="6334780"/>
              <a:ext cx="9754157" cy="523220"/>
              <a:chOff x="1102529" y="5922736"/>
              <a:chExt cx="7921790" cy="523220"/>
            </a:xfrm>
          </p:grpSpPr>
          <p:sp>
            <p:nvSpPr>
              <p:cNvPr id="6" name="Rectangle 5">
                <a:extLst>
                  <a:ext uri="{FF2B5EF4-FFF2-40B4-BE49-F238E27FC236}">
                    <a16:creationId xmlns:a16="http://schemas.microsoft.com/office/drawing/2014/main" id="{1B6A60FD-15DA-8B1F-470E-63322841472F}"/>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401FC1-CE38-B2C0-06B4-B6AA15D133A9}"/>
                  </a:ext>
                </a:extLst>
              </p:cNvPr>
              <p:cNvSpPr/>
              <p:nvPr/>
            </p:nvSpPr>
            <p:spPr>
              <a:xfrm>
                <a:off x="3090265" y="5922736"/>
                <a:ext cx="1986935"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8444C2B-DFA8-9702-7D07-0C7583431F99}"/>
                  </a:ext>
                </a:extLst>
              </p:cNvPr>
              <p:cNvSpPr/>
              <p:nvPr/>
            </p:nvSpPr>
            <p:spPr>
              <a:xfrm>
                <a:off x="5075597" y="5922736"/>
                <a:ext cx="1986935"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B75E2C-7927-1483-8D18-5410DFFD9105}"/>
                  </a:ext>
                </a:extLst>
              </p:cNvPr>
              <p:cNvSpPr/>
              <p:nvPr/>
            </p:nvSpPr>
            <p:spPr>
              <a:xfrm>
                <a:off x="7037384" y="5922736"/>
                <a:ext cx="1986935"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45119D9-DF47-0DF6-7081-C014B984D17E}"/>
                </a:ext>
              </a:extLst>
            </p:cNvPr>
            <p:cNvSpPr txBox="1"/>
            <p:nvPr/>
          </p:nvSpPr>
          <p:spPr>
            <a:xfrm>
              <a:off x="6414235" y="6392125"/>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11" name="TextBox 10">
              <a:extLst>
                <a:ext uri="{FF2B5EF4-FFF2-40B4-BE49-F238E27FC236}">
                  <a16:creationId xmlns:a16="http://schemas.microsoft.com/office/drawing/2014/main" id="{49DB7D50-CBEB-6510-3704-7C8E4613F116}"/>
                </a:ext>
              </a:extLst>
            </p:cNvPr>
            <p:cNvSpPr txBox="1"/>
            <p:nvPr/>
          </p:nvSpPr>
          <p:spPr>
            <a:xfrm>
              <a:off x="8656378" y="6392125"/>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12" name="TextBox 11">
              <a:extLst>
                <a:ext uri="{FF2B5EF4-FFF2-40B4-BE49-F238E27FC236}">
                  <a16:creationId xmlns:a16="http://schemas.microsoft.com/office/drawing/2014/main" id="{987EBB99-CA85-3CFC-49BC-1596B0FC8B4F}"/>
                </a:ext>
              </a:extLst>
            </p:cNvPr>
            <p:cNvSpPr txBox="1"/>
            <p:nvPr/>
          </p:nvSpPr>
          <p:spPr>
            <a:xfrm>
              <a:off x="11152872" y="6392125"/>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13" name="TextBox 12">
              <a:extLst>
                <a:ext uri="{FF2B5EF4-FFF2-40B4-BE49-F238E27FC236}">
                  <a16:creationId xmlns:a16="http://schemas.microsoft.com/office/drawing/2014/main" id="{9A1AA456-512A-8B38-0FC7-5556F4109125}"/>
                </a:ext>
              </a:extLst>
            </p:cNvPr>
            <p:cNvSpPr txBox="1"/>
            <p:nvPr/>
          </p:nvSpPr>
          <p:spPr>
            <a:xfrm>
              <a:off x="13471326" y="6392125"/>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grpSp>
      <p:sp>
        <p:nvSpPr>
          <p:cNvPr id="17" name="TextBox 16">
            <a:extLst>
              <a:ext uri="{FF2B5EF4-FFF2-40B4-BE49-F238E27FC236}">
                <a16:creationId xmlns:a16="http://schemas.microsoft.com/office/drawing/2014/main" id="{7A79DF5D-897A-2A93-F259-B64876D6F370}"/>
              </a:ext>
            </a:extLst>
          </p:cNvPr>
          <p:cNvSpPr txBox="1"/>
          <p:nvPr/>
        </p:nvSpPr>
        <p:spPr>
          <a:xfrm>
            <a:off x="5277879" y="5358306"/>
            <a:ext cx="1745221" cy="830997"/>
          </a:xfrm>
          <a:prstGeom prst="rect">
            <a:avLst/>
          </a:prstGeom>
          <a:noFill/>
        </p:spPr>
        <p:txBody>
          <a:bodyPr wrap="square" rtlCol="0">
            <a:spAutoFit/>
          </a:bodyPr>
          <a:lstStyle/>
          <a:p>
            <a:r>
              <a:rPr lang="en-US" sz="2800" dirty="0"/>
              <a:t>2040-2050</a:t>
            </a:r>
          </a:p>
          <a:p>
            <a:pPr algn="ctr"/>
            <a:r>
              <a:rPr lang="en-US" dirty="0"/>
              <a:t>SSP3-7.0</a:t>
            </a:r>
            <a:endParaRPr lang="en-US" sz="2800" dirty="0"/>
          </a:p>
        </p:txBody>
      </p:sp>
      <p:sp>
        <p:nvSpPr>
          <p:cNvPr id="18" name="TextBox 17">
            <a:extLst>
              <a:ext uri="{FF2B5EF4-FFF2-40B4-BE49-F238E27FC236}">
                <a16:creationId xmlns:a16="http://schemas.microsoft.com/office/drawing/2014/main" id="{0BF4A827-6316-8BDC-2812-976DD7A222A5}"/>
              </a:ext>
            </a:extLst>
          </p:cNvPr>
          <p:cNvSpPr txBox="1"/>
          <p:nvPr/>
        </p:nvSpPr>
        <p:spPr>
          <a:xfrm>
            <a:off x="10205064" y="5358306"/>
            <a:ext cx="1986936" cy="830997"/>
          </a:xfrm>
          <a:prstGeom prst="rect">
            <a:avLst/>
          </a:prstGeom>
          <a:noFill/>
        </p:spPr>
        <p:txBody>
          <a:bodyPr wrap="square" rtlCol="0">
            <a:spAutoFit/>
          </a:bodyPr>
          <a:lstStyle/>
          <a:p>
            <a:r>
              <a:rPr lang="en-US" sz="2800" dirty="0"/>
              <a:t>2070-2080</a:t>
            </a:r>
          </a:p>
          <a:p>
            <a:pPr algn="ctr"/>
            <a:r>
              <a:rPr lang="en-US" dirty="0"/>
              <a:t>SSP3-7.0</a:t>
            </a:r>
            <a:endParaRPr lang="en-US" sz="2000" dirty="0"/>
          </a:p>
        </p:txBody>
      </p:sp>
      <p:sp>
        <p:nvSpPr>
          <p:cNvPr id="33" name="TextBox 32">
            <a:extLst>
              <a:ext uri="{FF2B5EF4-FFF2-40B4-BE49-F238E27FC236}">
                <a16:creationId xmlns:a16="http://schemas.microsoft.com/office/drawing/2014/main" id="{DBDA7C45-06E6-D3FD-7FFF-43542CDDDCDA}"/>
              </a:ext>
            </a:extLst>
          </p:cNvPr>
          <p:cNvSpPr txBox="1"/>
          <p:nvPr/>
        </p:nvSpPr>
        <p:spPr>
          <a:xfrm>
            <a:off x="0" y="-38360"/>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spTree>
    <p:extLst>
      <p:ext uri="{BB962C8B-B14F-4D97-AF65-F5344CB8AC3E}">
        <p14:creationId xmlns:p14="http://schemas.microsoft.com/office/powerpoint/2010/main" val="4059540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59710B2-3EF0-EE3A-9FCD-D9A9233BA8A4}"/>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 treemap chart&#10;&#10;Description automatically generated">
            <a:extLst>
              <a:ext uri="{FF2B5EF4-FFF2-40B4-BE49-F238E27FC236}">
                <a16:creationId xmlns:a16="http://schemas.microsoft.com/office/drawing/2014/main" id="{8076F2F6-994F-6A58-7868-19D78F5935E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437" y="1328266"/>
            <a:ext cx="1699191" cy="2577537"/>
          </a:xfrm>
          <a:prstGeom prst="rect">
            <a:avLst/>
          </a:prstGeom>
        </p:spPr>
      </p:pic>
      <p:sp>
        <p:nvSpPr>
          <p:cNvPr id="4" name="TextBox 3">
            <a:extLst>
              <a:ext uri="{FF2B5EF4-FFF2-40B4-BE49-F238E27FC236}">
                <a16:creationId xmlns:a16="http://schemas.microsoft.com/office/drawing/2014/main" id="{2389AA63-2081-4512-4A97-6B1D72CB8F09}"/>
              </a:ext>
            </a:extLst>
          </p:cNvPr>
          <p:cNvSpPr txBox="1"/>
          <p:nvPr/>
        </p:nvSpPr>
        <p:spPr>
          <a:xfrm>
            <a:off x="225454" y="5358306"/>
            <a:ext cx="1986936" cy="830997"/>
          </a:xfrm>
          <a:prstGeom prst="rect">
            <a:avLst/>
          </a:prstGeom>
          <a:noFill/>
        </p:spPr>
        <p:txBody>
          <a:bodyPr wrap="square" rtlCol="0">
            <a:spAutoFit/>
          </a:bodyPr>
          <a:lstStyle/>
          <a:p>
            <a:pPr algn="ctr"/>
            <a:r>
              <a:rPr lang="en-US" sz="2800" dirty="0"/>
              <a:t>2009 – 2019</a:t>
            </a:r>
          </a:p>
          <a:p>
            <a:pPr algn="ctr"/>
            <a:r>
              <a:rPr lang="en-US" dirty="0"/>
              <a:t>observed</a:t>
            </a:r>
            <a:endParaRPr lang="en-US" sz="2800" dirty="0"/>
          </a:p>
        </p:txBody>
      </p:sp>
      <p:grpSp>
        <p:nvGrpSpPr>
          <p:cNvPr id="15" name="Group 14">
            <a:extLst>
              <a:ext uri="{FF2B5EF4-FFF2-40B4-BE49-F238E27FC236}">
                <a16:creationId xmlns:a16="http://schemas.microsoft.com/office/drawing/2014/main" id="{37B0EA21-0C91-6440-C9FC-0DC8D8232D3F}"/>
              </a:ext>
            </a:extLst>
          </p:cNvPr>
          <p:cNvGrpSpPr/>
          <p:nvPr/>
        </p:nvGrpSpPr>
        <p:grpSpPr>
          <a:xfrm>
            <a:off x="1218922" y="6254239"/>
            <a:ext cx="9754157" cy="523220"/>
            <a:chOff x="5855529" y="6334780"/>
            <a:chExt cx="9754157" cy="523220"/>
          </a:xfrm>
        </p:grpSpPr>
        <p:grpSp>
          <p:nvGrpSpPr>
            <p:cNvPr id="14" name="Group 13">
              <a:extLst>
                <a:ext uri="{FF2B5EF4-FFF2-40B4-BE49-F238E27FC236}">
                  <a16:creationId xmlns:a16="http://schemas.microsoft.com/office/drawing/2014/main" id="{4AF85F5A-9E15-A7C6-7C88-1E54EA6194EB}"/>
                </a:ext>
              </a:extLst>
            </p:cNvPr>
            <p:cNvGrpSpPr/>
            <p:nvPr/>
          </p:nvGrpSpPr>
          <p:grpSpPr>
            <a:xfrm>
              <a:off x="5855529" y="6334780"/>
              <a:ext cx="9754157" cy="523220"/>
              <a:chOff x="1102529" y="5922736"/>
              <a:chExt cx="7921790" cy="523220"/>
            </a:xfrm>
          </p:grpSpPr>
          <p:sp>
            <p:nvSpPr>
              <p:cNvPr id="6" name="Rectangle 5">
                <a:extLst>
                  <a:ext uri="{FF2B5EF4-FFF2-40B4-BE49-F238E27FC236}">
                    <a16:creationId xmlns:a16="http://schemas.microsoft.com/office/drawing/2014/main" id="{1B6A60FD-15DA-8B1F-470E-63322841472F}"/>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401FC1-CE38-B2C0-06B4-B6AA15D133A9}"/>
                  </a:ext>
                </a:extLst>
              </p:cNvPr>
              <p:cNvSpPr/>
              <p:nvPr/>
            </p:nvSpPr>
            <p:spPr>
              <a:xfrm>
                <a:off x="3090265" y="5922736"/>
                <a:ext cx="1986935"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8444C2B-DFA8-9702-7D07-0C7583431F99}"/>
                  </a:ext>
                </a:extLst>
              </p:cNvPr>
              <p:cNvSpPr/>
              <p:nvPr/>
            </p:nvSpPr>
            <p:spPr>
              <a:xfrm>
                <a:off x="5075597" y="5922736"/>
                <a:ext cx="1986935"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B75E2C-7927-1483-8D18-5410DFFD9105}"/>
                  </a:ext>
                </a:extLst>
              </p:cNvPr>
              <p:cNvSpPr/>
              <p:nvPr/>
            </p:nvSpPr>
            <p:spPr>
              <a:xfrm>
                <a:off x="7037384" y="5922736"/>
                <a:ext cx="1986935"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45119D9-DF47-0DF6-7081-C014B984D17E}"/>
                </a:ext>
              </a:extLst>
            </p:cNvPr>
            <p:cNvSpPr txBox="1"/>
            <p:nvPr/>
          </p:nvSpPr>
          <p:spPr>
            <a:xfrm>
              <a:off x="6414235" y="6392125"/>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11" name="TextBox 10">
              <a:extLst>
                <a:ext uri="{FF2B5EF4-FFF2-40B4-BE49-F238E27FC236}">
                  <a16:creationId xmlns:a16="http://schemas.microsoft.com/office/drawing/2014/main" id="{49DB7D50-CBEB-6510-3704-7C8E4613F116}"/>
                </a:ext>
              </a:extLst>
            </p:cNvPr>
            <p:cNvSpPr txBox="1"/>
            <p:nvPr/>
          </p:nvSpPr>
          <p:spPr>
            <a:xfrm>
              <a:off x="8656378" y="6392125"/>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12" name="TextBox 11">
              <a:extLst>
                <a:ext uri="{FF2B5EF4-FFF2-40B4-BE49-F238E27FC236}">
                  <a16:creationId xmlns:a16="http://schemas.microsoft.com/office/drawing/2014/main" id="{987EBB99-CA85-3CFC-49BC-1596B0FC8B4F}"/>
                </a:ext>
              </a:extLst>
            </p:cNvPr>
            <p:cNvSpPr txBox="1"/>
            <p:nvPr/>
          </p:nvSpPr>
          <p:spPr>
            <a:xfrm>
              <a:off x="11152872" y="6392125"/>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13" name="TextBox 12">
              <a:extLst>
                <a:ext uri="{FF2B5EF4-FFF2-40B4-BE49-F238E27FC236}">
                  <a16:creationId xmlns:a16="http://schemas.microsoft.com/office/drawing/2014/main" id="{9A1AA456-512A-8B38-0FC7-5556F4109125}"/>
                </a:ext>
              </a:extLst>
            </p:cNvPr>
            <p:cNvSpPr txBox="1"/>
            <p:nvPr/>
          </p:nvSpPr>
          <p:spPr>
            <a:xfrm>
              <a:off x="13471326" y="6392125"/>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grpSp>
      <p:sp>
        <p:nvSpPr>
          <p:cNvPr id="17" name="TextBox 16">
            <a:extLst>
              <a:ext uri="{FF2B5EF4-FFF2-40B4-BE49-F238E27FC236}">
                <a16:creationId xmlns:a16="http://schemas.microsoft.com/office/drawing/2014/main" id="{7A79DF5D-897A-2A93-F259-B64876D6F370}"/>
              </a:ext>
            </a:extLst>
          </p:cNvPr>
          <p:cNvSpPr txBox="1"/>
          <p:nvPr/>
        </p:nvSpPr>
        <p:spPr>
          <a:xfrm>
            <a:off x="5277879" y="5358306"/>
            <a:ext cx="1745221" cy="830997"/>
          </a:xfrm>
          <a:prstGeom prst="rect">
            <a:avLst/>
          </a:prstGeom>
          <a:noFill/>
        </p:spPr>
        <p:txBody>
          <a:bodyPr wrap="square" rtlCol="0">
            <a:spAutoFit/>
          </a:bodyPr>
          <a:lstStyle/>
          <a:p>
            <a:r>
              <a:rPr lang="en-US" sz="2800" dirty="0"/>
              <a:t>2040-2050</a:t>
            </a:r>
          </a:p>
          <a:p>
            <a:pPr algn="ctr"/>
            <a:r>
              <a:rPr lang="en-US" dirty="0"/>
              <a:t>SSP3-7.0</a:t>
            </a:r>
            <a:endParaRPr lang="en-US" sz="2800" dirty="0"/>
          </a:p>
        </p:txBody>
      </p:sp>
      <p:sp>
        <p:nvSpPr>
          <p:cNvPr id="18" name="TextBox 17">
            <a:extLst>
              <a:ext uri="{FF2B5EF4-FFF2-40B4-BE49-F238E27FC236}">
                <a16:creationId xmlns:a16="http://schemas.microsoft.com/office/drawing/2014/main" id="{0BF4A827-6316-8BDC-2812-976DD7A222A5}"/>
              </a:ext>
            </a:extLst>
          </p:cNvPr>
          <p:cNvSpPr txBox="1"/>
          <p:nvPr/>
        </p:nvSpPr>
        <p:spPr>
          <a:xfrm>
            <a:off x="10205064" y="5358306"/>
            <a:ext cx="1986936" cy="830997"/>
          </a:xfrm>
          <a:prstGeom prst="rect">
            <a:avLst/>
          </a:prstGeom>
          <a:noFill/>
        </p:spPr>
        <p:txBody>
          <a:bodyPr wrap="square" rtlCol="0">
            <a:spAutoFit/>
          </a:bodyPr>
          <a:lstStyle/>
          <a:p>
            <a:r>
              <a:rPr lang="en-US" sz="2800" dirty="0"/>
              <a:t>2070-2080</a:t>
            </a:r>
          </a:p>
          <a:p>
            <a:pPr algn="ctr"/>
            <a:r>
              <a:rPr lang="en-US" dirty="0"/>
              <a:t>SSP3-7.0</a:t>
            </a:r>
            <a:endParaRPr lang="en-US" sz="2000" dirty="0"/>
          </a:p>
        </p:txBody>
      </p:sp>
      <p:sp>
        <p:nvSpPr>
          <p:cNvPr id="19" name="Arrow: Right 18">
            <a:extLst>
              <a:ext uri="{FF2B5EF4-FFF2-40B4-BE49-F238E27FC236}">
                <a16:creationId xmlns:a16="http://schemas.microsoft.com/office/drawing/2014/main" id="{833ABE19-E96F-43C6-2A23-8AA70A3B2D9F}"/>
              </a:ext>
            </a:extLst>
          </p:cNvPr>
          <p:cNvSpPr/>
          <p:nvPr/>
        </p:nvSpPr>
        <p:spPr>
          <a:xfrm rot="19850716">
            <a:off x="2292039" y="1587259"/>
            <a:ext cx="2839518"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A674874-FCBA-D72B-1A6A-B82CD593C6FF}"/>
              </a:ext>
            </a:extLst>
          </p:cNvPr>
          <p:cNvSpPr txBox="1"/>
          <p:nvPr/>
        </p:nvSpPr>
        <p:spPr>
          <a:xfrm rot="19858570">
            <a:off x="2364179" y="878570"/>
            <a:ext cx="2092910" cy="923330"/>
          </a:xfrm>
          <a:prstGeom prst="rect">
            <a:avLst/>
          </a:prstGeom>
          <a:noFill/>
        </p:spPr>
        <p:txBody>
          <a:bodyPr wrap="square" rtlCol="0">
            <a:spAutoFit/>
          </a:bodyPr>
          <a:lstStyle/>
          <a:p>
            <a:r>
              <a:rPr lang="en-US" b="1" dirty="0">
                <a:latin typeface="Avenir Next LT Pro" panose="020B0504020202020204" pitchFamily="34" charset="0"/>
              </a:rPr>
              <a:t>High disturbance</a:t>
            </a:r>
          </a:p>
          <a:p>
            <a:r>
              <a:rPr lang="en-US" dirty="0">
                <a:latin typeface="Avenir Next LT Pro" panose="020B0504020202020204" pitchFamily="34" charset="0"/>
              </a:rPr>
              <a:t>20% area burned at 90% mortality</a:t>
            </a:r>
          </a:p>
        </p:txBody>
      </p:sp>
      <p:sp>
        <p:nvSpPr>
          <p:cNvPr id="23" name="TextBox 22">
            <a:extLst>
              <a:ext uri="{FF2B5EF4-FFF2-40B4-BE49-F238E27FC236}">
                <a16:creationId xmlns:a16="http://schemas.microsoft.com/office/drawing/2014/main" id="{2051132D-485E-8927-A4CC-FE941B2E8089}"/>
              </a:ext>
            </a:extLst>
          </p:cNvPr>
          <p:cNvSpPr txBox="1"/>
          <p:nvPr/>
        </p:nvSpPr>
        <p:spPr>
          <a:xfrm rot="1764512">
            <a:off x="2441289" y="3534571"/>
            <a:ext cx="2092910" cy="923330"/>
          </a:xfrm>
          <a:prstGeom prst="rect">
            <a:avLst/>
          </a:prstGeom>
          <a:noFill/>
        </p:spPr>
        <p:txBody>
          <a:bodyPr wrap="square" rtlCol="0">
            <a:spAutoFit/>
          </a:bodyPr>
          <a:lstStyle/>
          <a:p>
            <a:r>
              <a:rPr lang="en-US" b="1" dirty="0">
                <a:latin typeface="Avenir Next LT Pro" panose="020B0504020202020204" pitchFamily="34" charset="0"/>
              </a:rPr>
              <a:t>Low disturbance</a:t>
            </a:r>
          </a:p>
          <a:p>
            <a:r>
              <a:rPr lang="en-US" dirty="0">
                <a:latin typeface="Avenir Next LT Pro" panose="020B0504020202020204" pitchFamily="34" charset="0"/>
              </a:rPr>
              <a:t>5% area burned at 50% mortality</a:t>
            </a:r>
          </a:p>
        </p:txBody>
      </p:sp>
      <p:sp>
        <p:nvSpPr>
          <p:cNvPr id="2" name="Arrow: Right 1">
            <a:extLst>
              <a:ext uri="{FF2B5EF4-FFF2-40B4-BE49-F238E27FC236}">
                <a16:creationId xmlns:a16="http://schemas.microsoft.com/office/drawing/2014/main" id="{ECE96B95-A835-4625-766D-ABAE8574DD65}"/>
              </a:ext>
            </a:extLst>
          </p:cNvPr>
          <p:cNvSpPr/>
          <p:nvPr/>
        </p:nvSpPr>
        <p:spPr>
          <a:xfrm rot="1749284" flipV="1">
            <a:off x="2292039" y="3282955"/>
            <a:ext cx="2839518"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BDA7C45-06E6-D3FD-7FFF-43542CDDDCDA}"/>
              </a:ext>
            </a:extLst>
          </p:cNvPr>
          <p:cNvSpPr txBox="1"/>
          <p:nvPr/>
        </p:nvSpPr>
        <p:spPr>
          <a:xfrm>
            <a:off x="0" y="-38360"/>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spTree>
    <p:extLst>
      <p:ext uri="{BB962C8B-B14F-4D97-AF65-F5344CB8AC3E}">
        <p14:creationId xmlns:p14="http://schemas.microsoft.com/office/powerpoint/2010/main" val="2444413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59710B2-3EF0-EE3A-9FCD-D9A9233BA8A4}"/>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 treemap chart&#10;&#10;Description automatically generated">
            <a:extLst>
              <a:ext uri="{FF2B5EF4-FFF2-40B4-BE49-F238E27FC236}">
                <a16:creationId xmlns:a16="http://schemas.microsoft.com/office/drawing/2014/main" id="{8076F2F6-994F-6A58-7868-19D78F5935E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437" y="1328266"/>
            <a:ext cx="1699191" cy="2577537"/>
          </a:xfrm>
          <a:prstGeom prst="rect">
            <a:avLst/>
          </a:prstGeom>
        </p:spPr>
      </p:pic>
      <p:sp>
        <p:nvSpPr>
          <p:cNvPr id="4" name="TextBox 3">
            <a:extLst>
              <a:ext uri="{FF2B5EF4-FFF2-40B4-BE49-F238E27FC236}">
                <a16:creationId xmlns:a16="http://schemas.microsoft.com/office/drawing/2014/main" id="{2389AA63-2081-4512-4A97-6B1D72CB8F09}"/>
              </a:ext>
            </a:extLst>
          </p:cNvPr>
          <p:cNvSpPr txBox="1"/>
          <p:nvPr/>
        </p:nvSpPr>
        <p:spPr>
          <a:xfrm>
            <a:off x="225454" y="5358306"/>
            <a:ext cx="1986936" cy="830997"/>
          </a:xfrm>
          <a:prstGeom prst="rect">
            <a:avLst/>
          </a:prstGeom>
          <a:noFill/>
        </p:spPr>
        <p:txBody>
          <a:bodyPr wrap="square" rtlCol="0">
            <a:spAutoFit/>
          </a:bodyPr>
          <a:lstStyle/>
          <a:p>
            <a:pPr algn="ctr"/>
            <a:r>
              <a:rPr lang="en-US" sz="2800" dirty="0"/>
              <a:t>2009 – 2019</a:t>
            </a:r>
          </a:p>
          <a:p>
            <a:pPr algn="ctr"/>
            <a:r>
              <a:rPr lang="en-US" dirty="0"/>
              <a:t>observed</a:t>
            </a:r>
            <a:endParaRPr lang="en-US" sz="2800" dirty="0"/>
          </a:p>
        </p:txBody>
      </p:sp>
      <p:grpSp>
        <p:nvGrpSpPr>
          <p:cNvPr id="15" name="Group 14">
            <a:extLst>
              <a:ext uri="{FF2B5EF4-FFF2-40B4-BE49-F238E27FC236}">
                <a16:creationId xmlns:a16="http://schemas.microsoft.com/office/drawing/2014/main" id="{37B0EA21-0C91-6440-C9FC-0DC8D8232D3F}"/>
              </a:ext>
            </a:extLst>
          </p:cNvPr>
          <p:cNvGrpSpPr/>
          <p:nvPr/>
        </p:nvGrpSpPr>
        <p:grpSpPr>
          <a:xfrm>
            <a:off x="1218922" y="6254239"/>
            <a:ext cx="9754157" cy="523220"/>
            <a:chOff x="5855529" y="6334780"/>
            <a:chExt cx="9754157" cy="523220"/>
          </a:xfrm>
        </p:grpSpPr>
        <p:grpSp>
          <p:nvGrpSpPr>
            <p:cNvPr id="14" name="Group 13">
              <a:extLst>
                <a:ext uri="{FF2B5EF4-FFF2-40B4-BE49-F238E27FC236}">
                  <a16:creationId xmlns:a16="http://schemas.microsoft.com/office/drawing/2014/main" id="{4AF85F5A-9E15-A7C6-7C88-1E54EA6194EB}"/>
                </a:ext>
              </a:extLst>
            </p:cNvPr>
            <p:cNvGrpSpPr/>
            <p:nvPr/>
          </p:nvGrpSpPr>
          <p:grpSpPr>
            <a:xfrm>
              <a:off x="5855529" y="6334780"/>
              <a:ext cx="9754157" cy="523220"/>
              <a:chOff x="1102529" y="5922736"/>
              <a:chExt cx="7921790" cy="523220"/>
            </a:xfrm>
          </p:grpSpPr>
          <p:sp>
            <p:nvSpPr>
              <p:cNvPr id="6" name="Rectangle 5">
                <a:extLst>
                  <a:ext uri="{FF2B5EF4-FFF2-40B4-BE49-F238E27FC236}">
                    <a16:creationId xmlns:a16="http://schemas.microsoft.com/office/drawing/2014/main" id="{1B6A60FD-15DA-8B1F-470E-63322841472F}"/>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401FC1-CE38-B2C0-06B4-B6AA15D133A9}"/>
                  </a:ext>
                </a:extLst>
              </p:cNvPr>
              <p:cNvSpPr/>
              <p:nvPr/>
            </p:nvSpPr>
            <p:spPr>
              <a:xfrm>
                <a:off x="3090265" y="5922736"/>
                <a:ext cx="1986935"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8444C2B-DFA8-9702-7D07-0C7583431F99}"/>
                  </a:ext>
                </a:extLst>
              </p:cNvPr>
              <p:cNvSpPr/>
              <p:nvPr/>
            </p:nvSpPr>
            <p:spPr>
              <a:xfrm>
                <a:off x="5075597" y="5922736"/>
                <a:ext cx="1986935"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B75E2C-7927-1483-8D18-5410DFFD9105}"/>
                  </a:ext>
                </a:extLst>
              </p:cNvPr>
              <p:cNvSpPr/>
              <p:nvPr/>
            </p:nvSpPr>
            <p:spPr>
              <a:xfrm>
                <a:off x="7037384" y="5922736"/>
                <a:ext cx="1986935"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45119D9-DF47-0DF6-7081-C014B984D17E}"/>
                </a:ext>
              </a:extLst>
            </p:cNvPr>
            <p:cNvSpPr txBox="1"/>
            <p:nvPr/>
          </p:nvSpPr>
          <p:spPr>
            <a:xfrm>
              <a:off x="6414235" y="6392125"/>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11" name="TextBox 10">
              <a:extLst>
                <a:ext uri="{FF2B5EF4-FFF2-40B4-BE49-F238E27FC236}">
                  <a16:creationId xmlns:a16="http://schemas.microsoft.com/office/drawing/2014/main" id="{49DB7D50-CBEB-6510-3704-7C8E4613F116}"/>
                </a:ext>
              </a:extLst>
            </p:cNvPr>
            <p:cNvSpPr txBox="1"/>
            <p:nvPr/>
          </p:nvSpPr>
          <p:spPr>
            <a:xfrm>
              <a:off x="8656378" y="6392125"/>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12" name="TextBox 11">
              <a:extLst>
                <a:ext uri="{FF2B5EF4-FFF2-40B4-BE49-F238E27FC236}">
                  <a16:creationId xmlns:a16="http://schemas.microsoft.com/office/drawing/2014/main" id="{987EBB99-CA85-3CFC-49BC-1596B0FC8B4F}"/>
                </a:ext>
              </a:extLst>
            </p:cNvPr>
            <p:cNvSpPr txBox="1"/>
            <p:nvPr/>
          </p:nvSpPr>
          <p:spPr>
            <a:xfrm>
              <a:off x="11152872" y="6392125"/>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13" name="TextBox 12">
              <a:extLst>
                <a:ext uri="{FF2B5EF4-FFF2-40B4-BE49-F238E27FC236}">
                  <a16:creationId xmlns:a16="http://schemas.microsoft.com/office/drawing/2014/main" id="{9A1AA456-512A-8B38-0FC7-5556F4109125}"/>
                </a:ext>
              </a:extLst>
            </p:cNvPr>
            <p:cNvSpPr txBox="1"/>
            <p:nvPr/>
          </p:nvSpPr>
          <p:spPr>
            <a:xfrm>
              <a:off x="13471326" y="6392125"/>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grpSp>
      <p:sp>
        <p:nvSpPr>
          <p:cNvPr id="17" name="TextBox 16">
            <a:extLst>
              <a:ext uri="{FF2B5EF4-FFF2-40B4-BE49-F238E27FC236}">
                <a16:creationId xmlns:a16="http://schemas.microsoft.com/office/drawing/2014/main" id="{7A79DF5D-897A-2A93-F259-B64876D6F370}"/>
              </a:ext>
            </a:extLst>
          </p:cNvPr>
          <p:cNvSpPr txBox="1"/>
          <p:nvPr/>
        </p:nvSpPr>
        <p:spPr>
          <a:xfrm>
            <a:off x="5277879" y="5358306"/>
            <a:ext cx="1745221" cy="830997"/>
          </a:xfrm>
          <a:prstGeom prst="rect">
            <a:avLst/>
          </a:prstGeom>
          <a:noFill/>
        </p:spPr>
        <p:txBody>
          <a:bodyPr wrap="square" rtlCol="0">
            <a:spAutoFit/>
          </a:bodyPr>
          <a:lstStyle/>
          <a:p>
            <a:r>
              <a:rPr lang="en-US" sz="2800" dirty="0"/>
              <a:t>2040-2050</a:t>
            </a:r>
          </a:p>
          <a:p>
            <a:pPr algn="ctr"/>
            <a:r>
              <a:rPr lang="en-US" dirty="0"/>
              <a:t>SSP3-7.0</a:t>
            </a:r>
            <a:endParaRPr lang="en-US" sz="2800" dirty="0"/>
          </a:p>
        </p:txBody>
      </p:sp>
      <p:sp>
        <p:nvSpPr>
          <p:cNvPr id="18" name="TextBox 17">
            <a:extLst>
              <a:ext uri="{FF2B5EF4-FFF2-40B4-BE49-F238E27FC236}">
                <a16:creationId xmlns:a16="http://schemas.microsoft.com/office/drawing/2014/main" id="{0BF4A827-6316-8BDC-2812-976DD7A222A5}"/>
              </a:ext>
            </a:extLst>
          </p:cNvPr>
          <p:cNvSpPr txBox="1"/>
          <p:nvPr/>
        </p:nvSpPr>
        <p:spPr>
          <a:xfrm>
            <a:off x="10205064" y="5358306"/>
            <a:ext cx="1986936" cy="830997"/>
          </a:xfrm>
          <a:prstGeom prst="rect">
            <a:avLst/>
          </a:prstGeom>
          <a:noFill/>
        </p:spPr>
        <p:txBody>
          <a:bodyPr wrap="square" rtlCol="0">
            <a:spAutoFit/>
          </a:bodyPr>
          <a:lstStyle/>
          <a:p>
            <a:r>
              <a:rPr lang="en-US" sz="2800" dirty="0"/>
              <a:t>2070-2080</a:t>
            </a:r>
          </a:p>
          <a:p>
            <a:pPr algn="ctr"/>
            <a:r>
              <a:rPr lang="en-US" dirty="0"/>
              <a:t>SSP3-7.0</a:t>
            </a:r>
            <a:endParaRPr lang="en-US" sz="2000" dirty="0"/>
          </a:p>
        </p:txBody>
      </p:sp>
      <p:sp>
        <p:nvSpPr>
          <p:cNvPr id="19" name="Arrow: Right 18">
            <a:extLst>
              <a:ext uri="{FF2B5EF4-FFF2-40B4-BE49-F238E27FC236}">
                <a16:creationId xmlns:a16="http://schemas.microsoft.com/office/drawing/2014/main" id="{833ABE19-E96F-43C6-2A23-8AA70A3B2D9F}"/>
              </a:ext>
            </a:extLst>
          </p:cNvPr>
          <p:cNvSpPr/>
          <p:nvPr/>
        </p:nvSpPr>
        <p:spPr>
          <a:xfrm rot="19850716">
            <a:off x="2292039" y="1587259"/>
            <a:ext cx="2839518"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A674874-FCBA-D72B-1A6A-B82CD593C6FF}"/>
              </a:ext>
            </a:extLst>
          </p:cNvPr>
          <p:cNvSpPr txBox="1"/>
          <p:nvPr/>
        </p:nvSpPr>
        <p:spPr>
          <a:xfrm rot="19858570">
            <a:off x="2364179" y="878570"/>
            <a:ext cx="2092910" cy="923330"/>
          </a:xfrm>
          <a:prstGeom prst="rect">
            <a:avLst/>
          </a:prstGeom>
          <a:noFill/>
        </p:spPr>
        <p:txBody>
          <a:bodyPr wrap="square" rtlCol="0">
            <a:spAutoFit/>
          </a:bodyPr>
          <a:lstStyle/>
          <a:p>
            <a:r>
              <a:rPr lang="en-US" b="1" dirty="0">
                <a:latin typeface="Avenir Next LT Pro" panose="020B0504020202020204" pitchFamily="34" charset="0"/>
              </a:rPr>
              <a:t>High disturbance</a:t>
            </a:r>
          </a:p>
          <a:p>
            <a:r>
              <a:rPr lang="en-US" dirty="0">
                <a:latin typeface="Avenir Next LT Pro" panose="020B0504020202020204" pitchFamily="34" charset="0"/>
              </a:rPr>
              <a:t>20% area burned at 90% mortality</a:t>
            </a:r>
          </a:p>
        </p:txBody>
      </p:sp>
      <p:sp>
        <p:nvSpPr>
          <p:cNvPr id="23" name="TextBox 22">
            <a:extLst>
              <a:ext uri="{FF2B5EF4-FFF2-40B4-BE49-F238E27FC236}">
                <a16:creationId xmlns:a16="http://schemas.microsoft.com/office/drawing/2014/main" id="{2051132D-485E-8927-A4CC-FE941B2E8089}"/>
              </a:ext>
            </a:extLst>
          </p:cNvPr>
          <p:cNvSpPr txBox="1"/>
          <p:nvPr/>
        </p:nvSpPr>
        <p:spPr>
          <a:xfrm rot="1764512">
            <a:off x="2441289" y="3534571"/>
            <a:ext cx="2092910" cy="923330"/>
          </a:xfrm>
          <a:prstGeom prst="rect">
            <a:avLst/>
          </a:prstGeom>
          <a:noFill/>
        </p:spPr>
        <p:txBody>
          <a:bodyPr wrap="square" rtlCol="0">
            <a:spAutoFit/>
          </a:bodyPr>
          <a:lstStyle/>
          <a:p>
            <a:r>
              <a:rPr lang="en-US" b="1" dirty="0">
                <a:latin typeface="Avenir Next LT Pro" panose="020B0504020202020204" pitchFamily="34" charset="0"/>
              </a:rPr>
              <a:t>Low disturbance</a:t>
            </a:r>
          </a:p>
          <a:p>
            <a:r>
              <a:rPr lang="en-US" dirty="0">
                <a:latin typeface="Avenir Next LT Pro" panose="020B0504020202020204" pitchFamily="34" charset="0"/>
              </a:rPr>
              <a:t>5% area burned at 50% mortality</a:t>
            </a:r>
          </a:p>
        </p:txBody>
      </p:sp>
      <p:sp>
        <p:nvSpPr>
          <p:cNvPr id="2" name="Arrow: Right 1">
            <a:extLst>
              <a:ext uri="{FF2B5EF4-FFF2-40B4-BE49-F238E27FC236}">
                <a16:creationId xmlns:a16="http://schemas.microsoft.com/office/drawing/2014/main" id="{ECE96B95-A835-4625-766D-ABAE8574DD65}"/>
              </a:ext>
            </a:extLst>
          </p:cNvPr>
          <p:cNvSpPr/>
          <p:nvPr/>
        </p:nvSpPr>
        <p:spPr>
          <a:xfrm rot="1749284" flipV="1">
            <a:off x="2292039" y="3282955"/>
            <a:ext cx="2839518"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CB90FCE-26E6-1D3E-89D0-3C29688155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084" y="4556"/>
            <a:ext cx="1477412" cy="2547262"/>
          </a:xfrm>
          <a:prstGeom prst="rect">
            <a:avLst/>
          </a:prstGeom>
        </p:spPr>
      </p:pic>
      <p:sp>
        <p:nvSpPr>
          <p:cNvPr id="33" name="TextBox 32">
            <a:extLst>
              <a:ext uri="{FF2B5EF4-FFF2-40B4-BE49-F238E27FC236}">
                <a16:creationId xmlns:a16="http://schemas.microsoft.com/office/drawing/2014/main" id="{DBDA7C45-06E6-D3FD-7FFF-43542CDDDCDA}"/>
              </a:ext>
            </a:extLst>
          </p:cNvPr>
          <p:cNvSpPr txBox="1"/>
          <p:nvPr/>
        </p:nvSpPr>
        <p:spPr>
          <a:xfrm>
            <a:off x="0" y="-38360"/>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spTree>
    <p:extLst>
      <p:ext uri="{BB962C8B-B14F-4D97-AF65-F5344CB8AC3E}">
        <p14:creationId xmlns:p14="http://schemas.microsoft.com/office/powerpoint/2010/main" val="3816837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59710B2-3EF0-EE3A-9FCD-D9A9233BA8A4}"/>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 treemap chart&#10;&#10;Description automatically generated">
            <a:extLst>
              <a:ext uri="{FF2B5EF4-FFF2-40B4-BE49-F238E27FC236}">
                <a16:creationId xmlns:a16="http://schemas.microsoft.com/office/drawing/2014/main" id="{8076F2F6-994F-6A58-7868-19D78F5935E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437" y="1328266"/>
            <a:ext cx="1699191" cy="2577537"/>
          </a:xfrm>
          <a:prstGeom prst="rect">
            <a:avLst/>
          </a:prstGeom>
        </p:spPr>
      </p:pic>
      <p:sp>
        <p:nvSpPr>
          <p:cNvPr id="4" name="TextBox 3">
            <a:extLst>
              <a:ext uri="{FF2B5EF4-FFF2-40B4-BE49-F238E27FC236}">
                <a16:creationId xmlns:a16="http://schemas.microsoft.com/office/drawing/2014/main" id="{2389AA63-2081-4512-4A97-6B1D72CB8F09}"/>
              </a:ext>
            </a:extLst>
          </p:cNvPr>
          <p:cNvSpPr txBox="1"/>
          <p:nvPr/>
        </p:nvSpPr>
        <p:spPr>
          <a:xfrm>
            <a:off x="225454" y="5358306"/>
            <a:ext cx="1986936" cy="830997"/>
          </a:xfrm>
          <a:prstGeom prst="rect">
            <a:avLst/>
          </a:prstGeom>
          <a:noFill/>
        </p:spPr>
        <p:txBody>
          <a:bodyPr wrap="square" rtlCol="0">
            <a:spAutoFit/>
          </a:bodyPr>
          <a:lstStyle/>
          <a:p>
            <a:pPr algn="ctr"/>
            <a:r>
              <a:rPr lang="en-US" sz="2800" dirty="0"/>
              <a:t>2009 – 2019</a:t>
            </a:r>
          </a:p>
          <a:p>
            <a:pPr algn="ctr"/>
            <a:r>
              <a:rPr lang="en-US" dirty="0"/>
              <a:t>observed</a:t>
            </a:r>
            <a:endParaRPr lang="en-US" sz="2800" dirty="0"/>
          </a:p>
        </p:txBody>
      </p:sp>
      <p:grpSp>
        <p:nvGrpSpPr>
          <p:cNvPr id="15" name="Group 14">
            <a:extLst>
              <a:ext uri="{FF2B5EF4-FFF2-40B4-BE49-F238E27FC236}">
                <a16:creationId xmlns:a16="http://schemas.microsoft.com/office/drawing/2014/main" id="{37B0EA21-0C91-6440-C9FC-0DC8D8232D3F}"/>
              </a:ext>
            </a:extLst>
          </p:cNvPr>
          <p:cNvGrpSpPr/>
          <p:nvPr/>
        </p:nvGrpSpPr>
        <p:grpSpPr>
          <a:xfrm>
            <a:off x="1218922" y="6254239"/>
            <a:ext cx="9754157" cy="523220"/>
            <a:chOff x="5855529" y="6334780"/>
            <a:chExt cx="9754157" cy="523220"/>
          </a:xfrm>
        </p:grpSpPr>
        <p:grpSp>
          <p:nvGrpSpPr>
            <p:cNvPr id="14" name="Group 13">
              <a:extLst>
                <a:ext uri="{FF2B5EF4-FFF2-40B4-BE49-F238E27FC236}">
                  <a16:creationId xmlns:a16="http://schemas.microsoft.com/office/drawing/2014/main" id="{4AF85F5A-9E15-A7C6-7C88-1E54EA6194EB}"/>
                </a:ext>
              </a:extLst>
            </p:cNvPr>
            <p:cNvGrpSpPr/>
            <p:nvPr/>
          </p:nvGrpSpPr>
          <p:grpSpPr>
            <a:xfrm>
              <a:off x="5855529" y="6334780"/>
              <a:ext cx="9754157" cy="523220"/>
              <a:chOff x="1102529" y="5922736"/>
              <a:chExt cx="7921790" cy="523220"/>
            </a:xfrm>
          </p:grpSpPr>
          <p:sp>
            <p:nvSpPr>
              <p:cNvPr id="6" name="Rectangle 5">
                <a:extLst>
                  <a:ext uri="{FF2B5EF4-FFF2-40B4-BE49-F238E27FC236}">
                    <a16:creationId xmlns:a16="http://schemas.microsoft.com/office/drawing/2014/main" id="{1B6A60FD-15DA-8B1F-470E-63322841472F}"/>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401FC1-CE38-B2C0-06B4-B6AA15D133A9}"/>
                  </a:ext>
                </a:extLst>
              </p:cNvPr>
              <p:cNvSpPr/>
              <p:nvPr/>
            </p:nvSpPr>
            <p:spPr>
              <a:xfrm>
                <a:off x="3090265" y="5922736"/>
                <a:ext cx="1986935"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8444C2B-DFA8-9702-7D07-0C7583431F99}"/>
                  </a:ext>
                </a:extLst>
              </p:cNvPr>
              <p:cNvSpPr/>
              <p:nvPr/>
            </p:nvSpPr>
            <p:spPr>
              <a:xfrm>
                <a:off x="5075597" y="5922736"/>
                <a:ext cx="1986935"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B75E2C-7927-1483-8D18-5410DFFD9105}"/>
                  </a:ext>
                </a:extLst>
              </p:cNvPr>
              <p:cNvSpPr/>
              <p:nvPr/>
            </p:nvSpPr>
            <p:spPr>
              <a:xfrm>
                <a:off x="7037384" y="5922736"/>
                <a:ext cx="1986935"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45119D9-DF47-0DF6-7081-C014B984D17E}"/>
                </a:ext>
              </a:extLst>
            </p:cNvPr>
            <p:cNvSpPr txBox="1"/>
            <p:nvPr/>
          </p:nvSpPr>
          <p:spPr>
            <a:xfrm>
              <a:off x="6414235" y="6392125"/>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11" name="TextBox 10">
              <a:extLst>
                <a:ext uri="{FF2B5EF4-FFF2-40B4-BE49-F238E27FC236}">
                  <a16:creationId xmlns:a16="http://schemas.microsoft.com/office/drawing/2014/main" id="{49DB7D50-CBEB-6510-3704-7C8E4613F116}"/>
                </a:ext>
              </a:extLst>
            </p:cNvPr>
            <p:cNvSpPr txBox="1"/>
            <p:nvPr/>
          </p:nvSpPr>
          <p:spPr>
            <a:xfrm>
              <a:off x="8656378" y="6392125"/>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12" name="TextBox 11">
              <a:extLst>
                <a:ext uri="{FF2B5EF4-FFF2-40B4-BE49-F238E27FC236}">
                  <a16:creationId xmlns:a16="http://schemas.microsoft.com/office/drawing/2014/main" id="{987EBB99-CA85-3CFC-49BC-1596B0FC8B4F}"/>
                </a:ext>
              </a:extLst>
            </p:cNvPr>
            <p:cNvSpPr txBox="1"/>
            <p:nvPr/>
          </p:nvSpPr>
          <p:spPr>
            <a:xfrm>
              <a:off x="11152872" y="6392125"/>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13" name="TextBox 12">
              <a:extLst>
                <a:ext uri="{FF2B5EF4-FFF2-40B4-BE49-F238E27FC236}">
                  <a16:creationId xmlns:a16="http://schemas.microsoft.com/office/drawing/2014/main" id="{9A1AA456-512A-8B38-0FC7-5556F4109125}"/>
                </a:ext>
              </a:extLst>
            </p:cNvPr>
            <p:cNvSpPr txBox="1"/>
            <p:nvPr/>
          </p:nvSpPr>
          <p:spPr>
            <a:xfrm>
              <a:off x="13471326" y="6392125"/>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grpSp>
      <p:sp>
        <p:nvSpPr>
          <p:cNvPr id="17" name="TextBox 16">
            <a:extLst>
              <a:ext uri="{FF2B5EF4-FFF2-40B4-BE49-F238E27FC236}">
                <a16:creationId xmlns:a16="http://schemas.microsoft.com/office/drawing/2014/main" id="{7A79DF5D-897A-2A93-F259-B64876D6F370}"/>
              </a:ext>
            </a:extLst>
          </p:cNvPr>
          <p:cNvSpPr txBox="1"/>
          <p:nvPr/>
        </p:nvSpPr>
        <p:spPr>
          <a:xfrm>
            <a:off x="5277879" y="5358306"/>
            <a:ext cx="1745221" cy="830997"/>
          </a:xfrm>
          <a:prstGeom prst="rect">
            <a:avLst/>
          </a:prstGeom>
          <a:noFill/>
        </p:spPr>
        <p:txBody>
          <a:bodyPr wrap="square" rtlCol="0">
            <a:spAutoFit/>
          </a:bodyPr>
          <a:lstStyle/>
          <a:p>
            <a:r>
              <a:rPr lang="en-US" sz="2800" dirty="0"/>
              <a:t>2040-2050</a:t>
            </a:r>
          </a:p>
          <a:p>
            <a:pPr algn="ctr"/>
            <a:r>
              <a:rPr lang="en-US" dirty="0"/>
              <a:t>SSP3-7.0</a:t>
            </a:r>
            <a:endParaRPr lang="en-US" sz="2800" dirty="0"/>
          </a:p>
        </p:txBody>
      </p:sp>
      <p:sp>
        <p:nvSpPr>
          <p:cNvPr id="18" name="TextBox 17">
            <a:extLst>
              <a:ext uri="{FF2B5EF4-FFF2-40B4-BE49-F238E27FC236}">
                <a16:creationId xmlns:a16="http://schemas.microsoft.com/office/drawing/2014/main" id="{0BF4A827-6316-8BDC-2812-976DD7A222A5}"/>
              </a:ext>
            </a:extLst>
          </p:cNvPr>
          <p:cNvSpPr txBox="1"/>
          <p:nvPr/>
        </p:nvSpPr>
        <p:spPr>
          <a:xfrm>
            <a:off x="10205064" y="5358306"/>
            <a:ext cx="1986936" cy="830997"/>
          </a:xfrm>
          <a:prstGeom prst="rect">
            <a:avLst/>
          </a:prstGeom>
          <a:noFill/>
        </p:spPr>
        <p:txBody>
          <a:bodyPr wrap="square" rtlCol="0">
            <a:spAutoFit/>
          </a:bodyPr>
          <a:lstStyle/>
          <a:p>
            <a:r>
              <a:rPr lang="en-US" sz="2800" dirty="0"/>
              <a:t>2070-2080</a:t>
            </a:r>
          </a:p>
          <a:p>
            <a:pPr algn="ctr"/>
            <a:r>
              <a:rPr lang="en-US" dirty="0"/>
              <a:t>SSP3-7.0</a:t>
            </a:r>
            <a:endParaRPr lang="en-US" sz="2000" dirty="0"/>
          </a:p>
        </p:txBody>
      </p:sp>
      <p:sp>
        <p:nvSpPr>
          <p:cNvPr id="19" name="Arrow: Right 18">
            <a:extLst>
              <a:ext uri="{FF2B5EF4-FFF2-40B4-BE49-F238E27FC236}">
                <a16:creationId xmlns:a16="http://schemas.microsoft.com/office/drawing/2014/main" id="{833ABE19-E96F-43C6-2A23-8AA70A3B2D9F}"/>
              </a:ext>
            </a:extLst>
          </p:cNvPr>
          <p:cNvSpPr/>
          <p:nvPr/>
        </p:nvSpPr>
        <p:spPr>
          <a:xfrm rot="19850716">
            <a:off x="2292039" y="1587259"/>
            <a:ext cx="2839518"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A674874-FCBA-D72B-1A6A-B82CD593C6FF}"/>
              </a:ext>
            </a:extLst>
          </p:cNvPr>
          <p:cNvSpPr txBox="1"/>
          <p:nvPr/>
        </p:nvSpPr>
        <p:spPr>
          <a:xfrm rot="19858570">
            <a:off x="2364179" y="878570"/>
            <a:ext cx="2092910" cy="923330"/>
          </a:xfrm>
          <a:prstGeom prst="rect">
            <a:avLst/>
          </a:prstGeom>
          <a:noFill/>
        </p:spPr>
        <p:txBody>
          <a:bodyPr wrap="square" rtlCol="0">
            <a:spAutoFit/>
          </a:bodyPr>
          <a:lstStyle/>
          <a:p>
            <a:r>
              <a:rPr lang="en-US" b="1" dirty="0">
                <a:latin typeface="Avenir Next LT Pro" panose="020B0504020202020204" pitchFamily="34" charset="0"/>
              </a:rPr>
              <a:t>High disturbance</a:t>
            </a:r>
          </a:p>
          <a:p>
            <a:r>
              <a:rPr lang="en-US" dirty="0">
                <a:latin typeface="Avenir Next LT Pro" panose="020B0504020202020204" pitchFamily="34" charset="0"/>
              </a:rPr>
              <a:t>20% area burned at 90% mortality</a:t>
            </a:r>
          </a:p>
        </p:txBody>
      </p:sp>
      <p:sp>
        <p:nvSpPr>
          <p:cNvPr id="23" name="TextBox 22">
            <a:extLst>
              <a:ext uri="{FF2B5EF4-FFF2-40B4-BE49-F238E27FC236}">
                <a16:creationId xmlns:a16="http://schemas.microsoft.com/office/drawing/2014/main" id="{2051132D-485E-8927-A4CC-FE941B2E8089}"/>
              </a:ext>
            </a:extLst>
          </p:cNvPr>
          <p:cNvSpPr txBox="1"/>
          <p:nvPr/>
        </p:nvSpPr>
        <p:spPr>
          <a:xfrm rot="1764512">
            <a:off x="2441289" y="3534571"/>
            <a:ext cx="2092910" cy="923330"/>
          </a:xfrm>
          <a:prstGeom prst="rect">
            <a:avLst/>
          </a:prstGeom>
          <a:noFill/>
        </p:spPr>
        <p:txBody>
          <a:bodyPr wrap="square" rtlCol="0">
            <a:spAutoFit/>
          </a:bodyPr>
          <a:lstStyle/>
          <a:p>
            <a:r>
              <a:rPr lang="en-US" b="1" dirty="0">
                <a:latin typeface="Avenir Next LT Pro" panose="020B0504020202020204" pitchFamily="34" charset="0"/>
              </a:rPr>
              <a:t>Low disturbance</a:t>
            </a:r>
          </a:p>
          <a:p>
            <a:r>
              <a:rPr lang="en-US" dirty="0">
                <a:latin typeface="Avenir Next LT Pro" panose="020B0504020202020204" pitchFamily="34" charset="0"/>
              </a:rPr>
              <a:t>5% area burned at 50% mortality</a:t>
            </a:r>
          </a:p>
        </p:txBody>
      </p:sp>
      <p:sp>
        <p:nvSpPr>
          <p:cNvPr id="2" name="Arrow: Right 1">
            <a:extLst>
              <a:ext uri="{FF2B5EF4-FFF2-40B4-BE49-F238E27FC236}">
                <a16:creationId xmlns:a16="http://schemas.microsoft.com/office/drawing/2014/main" id="{ECE96B95-A835-4625-766D-ABAE8574DD65}"/>
              </a:ext>
            </a:extLst>
          </p:cNvPr>
          <p:cNvSpPr/>
          <p:nvPr/>
        </p:nvSpPr>
        <p:spPr>
          <a:xfrm rot="1749284" flipV="1">
            <a:off x="2292039" y="3282955"/>
            <a:ext cx="2839518"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E405AE9-5368-D853-C522-6084F2B6BE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5841" y="2984657"/>
            <a:ext cx="1477411" cy="2478669"/>
          </a:xfrm>
          <a:prstGeom prst="rect">
            <a:avLst/>
          </a:prstGeom>
        </p:spPr>
      </p:pic>
      <p:pic>
        <p:nvPicPr>
          <p:cNvPr id="27" name="Picture 26">
            <a:extLst>
              <a:ext uri="{FF2B5EF4-FFF2-40B4-BE49-F238E27FC236}">
                <a16:creationId xmlns:a16="http://schemas.microsoft.com/office/drawing/2014/main" id="{ECB90FCE-26E6-1D3E-89D0-3C29688155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91084" y="4556"/>
            <a:ext cx="1477412" cy="2547262"/>
          </a:xfrm>
          <a:prstGeom prst="rect">
            <a:avLst/>
          </a:prstGeom>
        </p:spPr>
      </p:pic>
      <p:sp>
        <p:nvSpPr>
          <p:cNvPr id="33" name="TextBox 32">
            <a:extLst>
              <a:ext uri="{FF2B5EF4-FFF2-40B4-BE49-F238E27FC236}">
                <a16:creationId xmlns:a16="http://schemas.microsoft.com/office/drawing/2014/main" id="{DBDA7C45-06E6-D3FD-7FFF-43542CDDDCDA}"/>
              </a:ext>
            </a:extLst>
          </p:cNvPr>
          <p:cNvSpPr txBox="1"/>
          <p:nvPr/>
        </p:nvSpPr>
        <p:spPr>
          <a:xfrm>
            <a:off x="0" y="-38360"/>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spTree>
    <p:extLst>
      <p:ext uri="{BB962C8B-B14F-4D97-AF65-F5344CB8AC3E}">
        <p14:creationId xmlns:p14="http://schemas.microsoft.com/office/powerpoint/2010/main" val="1945143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59710B2-3EF0-EE3A-9FCD-D9A9233BA8A4}"/>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 treemap chart&#10;&#10;Description automatically generated">
            <a:extLst>
              <a:ext uri="{FF2B5EF4-FFF2-40B4-BE49-F238E27FC236}">
                <a16:creationId xmlns:a16="http://schemas.microsoft.com/office/drawing/2014/main" id="{8076F2F6-994F-6A58-7868-19D78F5935E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437" y="1328266"/>
            <a:ext cx="1699191" cy="2577537"/>
          </a:xfrm>
          <a:prstGeom prst="rect">
            <a:avLst/>
          </a:prstGeom>
        </p:spPr>
      </p:pic>
      <p:sp>
        <p:nvSpPr>
          <p:cNvPr id="4" name="TextBox 3">
            <a:extLst>
              <a:ext uri="{FF2B5EF4-FFF2-40B4-BE49-F238E27FC236}">
                <a16:creationId xmlns:a16="http://schemas.microsoft.com/office/drawing/2014/main" id="{2389AA63-2081-4512-4A97-6B1D72CB8F09}"/>
              </a:ext>
            </a:extLst>
          </p:cNvPr>
          <p:cNvSpPr txBox="1"/>
          <p:nvPr/>
        </p:nvSpPr>
        <p:spPr>
          <a:xfrm>
            <a:off x="225454" y="5358306"/>
            <a:ext cx="1986936" cy="830997"/>
          </a:xfrm>
          <a:prstGeom prst="rect">
            <a:avLst/>
          </a:prstGeom>
          <a:noFill/>
        </p:spPr>
        <p:txBody>
          <a:bodyPr wrap="square" rtlCol="0">
            <a:spAutoFit/>
          </a:bodyPr>
          <a:lstStyle/>
          <a:p>
            <a:pPr algn="ctr"/>
            <a:r>
              <a:rPr lang="en-US" sz="2800" dirty="0"/>
              <a:t>2009 – 2019</a:t>
            </a:r>
          </a:p>
          <a:p>
            <a:pPr algn="ctr"/>
            <a:r>
              <a:rPr lang="en-US" dirty="0"/>
              <a:t>observed</a:t>
            </a:r>
            <a:endParaRPr lang="en-US" sz="2800" dirty="0"/>
          </a:p>
        </p:txBody>
      </p:sp>
      <p:grpSp>
        <p:nvGrpSpPr>
          <p:cNvPr id="15" name="Group 14">
            <a:extLst>
              <a:ext uri="{FF2B5EF4-FFF2-40B4-BE49-F238E27FC236}">
                <a16:creationId xmlns:a16="http://schemas.microsoft.com/office/drawing/2014/main" id="{37B0EA21-0C91-6440-C9FC-0DC8D8232D3F}"/>
              </a:ext>
            </a:extLst>
          </p:cNvPr>
          <p:cNvGrpSpPr/>
          <p:nvPr/>
        </p:nvGrpSpPr>
        <p:grpSpPr>
          <a:xfrm>
            <a:off x="1218922" y="6254239"/>
            <a:ext cx="9754157" cy="523220"/>
            <a:chOff x="5855529" y="6334780"/>
            <a:chExt cx="9754157" cy="523220"/>
          </a:xfrm>
        </p:grpSpPr>
        <p:grpSp>
          <p:nvGrpSpPr>
            <p:cNvPr id="14" name="Group 13">
              <a:extLst>
                <a:ext uri="{FF2B5EF4-FFF2-40B4-BE49-F238E27FC236}">
                  <a16:creationId xmlns:a16="http://schemas.microsoft.com/office/drawing/2014/main" id="{4AF85F5A-9E15-A7C6-7C88-1E54EA6194EB}"/>
                </a:ext>
              </a:extLst>
            </p:cNvPr>
            <p:cNvGrpSpPr/>
            <p:nvPr/>
          </p:nvGrpSpPr>
          <p:grpSpPr>
            <a:xfrm>
              <a:off x="5855529" y="6334780"/>
              <a:ext cx="9754157" cy="523220"/>
              <a:chOff x="1102529" y="5922736"/>
              <a:chExt cx="7921790" cy="523220"/>
            </a:xfrm>
          </p:grpSpPr>
          <p:sp>
            <p:nvSpPr>
              <p:cNvPr id="6" name="Rectangle 5">
                <a:extLst>
                  <a:ext uri="{FF2B5EF4-FFF2-40B4-BE49-F238E27FC236}">
                    <a16:creationId xmlns:a16="http://schemas.microsoft.com/office/drawing/2014/main" id="{1B6A60FD-15DA-8B1F-470E-63322841472F}"/>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401FC1-CE38-B2C0-06B4-B6AA15D133A9}"/>
                  </a:ext>
                </a:extLst>
              </p:cNvPr>
              <p:cNvSpPr/>
              <p:nvPr/>
            </p:nvSpPr>
            <p:spPr>
              <a:xfrm>
                <a:off x="3090265" y="5922736"/>
                <a:ext cx="1986935"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8444C2B-DFA8-9702-7D07-0C7583431F99}"/>
                  </a:ext>
                </a:extLst>
              </p:cNvPr>
              <p:cNvSpPr/>
              <p:nvPr/>
            </p:nvSpPr>
            <p:spPr>
              <a:xfrm>
                <a:off x="5075597" y="5922736"/>
                <a:ext cx="1986935"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B75E2C-7927-1483-8D18-5410DFFD9105}"/>
                  </a:ext>
                </a:extLst>
              </p:cNvPr>
              <p:cNvSpPr/>
              <p:nvPr/>
            </p:nvSpPr>
            <p:spPr>
              <a:xfrm>
                <a:off x="7037384" y="5922736"/>
                <a:ext cx="1986935"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45119D9-DF47-0DF6-7081-C014B984D17E}"/>
                </a:ext>
              </a:extLst>
            </p:cNvPr>
            <p:cNvSpPr txBox="1"/>
            <p:nvPr/>
          </p:nvSpPr>
          <p:spPr>
            <a:xfrm>
              <a:off x="6414235" y="6392125"/>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11" name="TextBox 10">
              <a:extLst>
                <a:ext uri="{FF2B5EF4-FFF2-40B4-BE49-F238E27FC236}">
                  <a16:creationId xmlns:a16="http://schemas.microsoft.com/office/drawing/2014/main" id="{49DB7D50-CBEB-6510-3704-7C8E4613F116}"/>
                </a:ext>
              </a:extLst>
            </p:cNvPr>
            <p:cNvSpPr txBox="1"/>
            <p:nvPr/>
          </p:nvSpPr>
          <p:spPr>
            <a:xfrm>
              <a:off x="8656378" y="6392125"/>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12" name="TextBox 11">
              <a:extLst>
                <a:ext uri="{FF2B5EF4-FFF2-40B4-BE49-F238E27FC236}">
                  <a16:creationId xmlns:a16="http://schemas.microsoft.com/office/drawing/2014/main" id="{987EBB99-CA85-3CFC-49BC-1596B0FC8B4F}"/>
                </a:ext>
              </a:extLst>
            </p:cNvPr>
            <p:cNvSpPr txBox="1"/>
            <p:nvPr/>
          </p:nvSpPr>
          <p:spPr>
            <a:xfrm>
              <a:off x="11152872" y="6392125"/>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13" name="TextBox 12">
              <a:extLst>
                <a:ext uri="{FF2B5EF4-FFF2-40B4-BE49-F238E27FC236}">
                  <a16:creationId xmlns:a16="http://schemas.microsoft.com/office/drawing/2014/main" id="{9A1AA456-512A-8B38-0FC7-5556F4109125}"/>
                </a:ext>
              </a:extLst>
            </p:cNvPr>
            <p:cNvSpPr txBox="1"/>
            <p:nvPr/>
          </p:nvSpPr>
          <p:spPr>
            <a:xfrm>
              <a:off x="13471326" y="6392125"/>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grpSp>
      <p:sp>
        <p:nvSpPr>
          <p:cNvPr id="17" name="TextBox 16">
            <a:extLst>
              <a:ext uri="{FF2B5EF4-FFF2-40B4-BE49-F238E27FC236}">
                <a16:creationId xmlns:a16="http://schemas.microsoft.com/office/drawing/2014/main" id="{7A79DF5D-897A-2A93-F259-B64876D6F370}"/>
              </a:ext>
            </a:extLst>
          </p:cNvPr>
          <p:cNvSpPr txBox="1"/>
          <p:nvPr/>
        </p:nvSpPr>
        <p:spPr>
          <a:xfrm>
            <a:off x="5277879" y="5358306"/>
            <a:ext cx="1745221" cy="830997"/>
          </a:xfrm>
          <a:prstGeom prst="rect">
            <a:avLst/>
          </a:prstGeom>
          <a:noFill/>
        </p:spPr>
        <p:txBody>
          <a:bodyPr wrap="square" rtlCol="0">
            <a:spAutoFit/>
          </a:bodyPr>
          <a:lstStyle/>
          <a:p>
            <a:r>
              <a:rPr lang="en-US" sz="2800" dirty="0"/>
              <a:t>2040-2050</a:t>
            </a:r>
          </a:p>
          <a:p>
            <a:pPr algn="ctr"/>
            <a:r>
              <a:rPr lang="en-US" dirty="0"/>
              <a:t>SSP3-7.0</a:t>
            </a:r>
            <a:endParaRPr lang="en-US" sz="2800" dirty="0"/>
          </a:p>
        </p:txBody>
      </p:sp>
      <p:sp>
        <p:nvSpPr>
          <p:cNvPr id="18" name="TextBox 17">
            <a:extLst>
              <a:ext uri="{FF2B5EF4-FFF2-40B4-BE49-F238E27FC236}">
                <a16:creationId xmlns:a16="http://schemas.microsoft.com/office/drawing/2014/main" id="{0BF4A827-6316-8BDC-2812-976DD7A222A5}"/>
              </a:ext>
            </a:extLst>
          </p:cNvPr>
          <p:cNvSpPr txBox="1"/>
          <p:nvPr/>
        </p:nvSpPr>
        <p:spPr>
          <a:xfrm>
            <a:off x="10205064" y="5358306"/>
            <a:ext cx="1986936" cy="830997"/>
          </a:xfrm>
          <a:prstGeom prst="rect">
            <a:avLst/>
          </a:prstGeom>
          <a:noFill/>
        </p:spPr>
        <p:txBody>
          <a:bodyPr wrap="square" rtlCol="0">
            <a:spAutoFit/>
          </a:bodyPr>
          <a:lstStyle/>
          <a:p>
            <a:r>
              <a:rPr lang="en-US" sz="2800" dirty="0"/>
              <a:t>2070-2080</a:t>
            </a:r>
          </a:p>
          <a:p>
            <a:pPr algn="ctr"/>
            <a:r>
              <a:rPr lang="en-US" dirty="0"/>
              <a:t>SSP3-7.0</a:t>
            </a:r>
            <a:endParaRPr lang="en-US" sz="2000" dirty="0"/>
          </a:p>
        </p:txBody>
      </p:sp>
      <p:sp>
        <p:nvSpPr>
          <p:cNvPr id="19" name="Arrow: Right 18">
            <a:extLst>
              <a:ext uri="{FF2B5EF4-FFF2-40B4-BE49-F238E27FC236}">
                <a16:creationId xmlns:a16="http://schemas.microsoft.com/office/drawing/2014/main" id="{833ABE19-E96F-43C6-2A23-8AA70A3B2D9F}"/>
              </a:ext>
            </a:extLst>
          </p:cNvPr>
          <p:cNvSpPr/>
          <p:nvPr/>
        </p:nvSpPr>
        <p:spPr>
          <a:xfrm rot="19850716">
            <a:off x="2292039" y="1587259"/>
            <a:ext cx="2839518"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A674874-FCBA-D72B-1A6A-B82CD593C6FF}"/>
              </a:ext>
            </a:extLst>
          </p:cNvPr>
          <p:cNvSpPr txBox="1"/>
          <p:nvPr/>
        </p:nvSpPr>
        <p:spPr>
          <a:xfrm rot="19858570">
            <a:off x="2364179" y="878570"/>
            <a:ext cx="2092910" cy="923330"/>
          </a:xfrm>
          <a:prstGeom prst="rect">
            <a:avLst/>
          </a:prstGeom>
          <a:noFill/>
        </p:spPr>
        <p:txBody>
          <a:bodyPr wrap="square" rtlCol="0">
            <a:spAutoFit/>
          </a:bodyPr>
          <a:lstStyle/>
          <a:p>
            <a:r>
              <a:rPr lang="en-US" b="1" dirty="0">
                <a:latin typeface="Avenir Next LT Pro" panose="020B0504020202020204" pitchFamily="34" charset="0"/>
              </a:rPr>
              <a:t>High disturbance</a:t>
            </a:r>
          </a:p>
          <a:p>
            <a:r>
              <a:rPr lang="en-US" dirty="0">
                <a:latin typeface="Avenir Next LT Pro" panose="020B0504020202020204" pitchFamily="34" charset="0"/>
              </a:rPr>
              <a:t>20% area burned at 90% mortality</a:t>
            </a:r>
          </a:p>
        </p:txBody>
      </p:sp>
      <p:sp>
        <p:nvSpPr>
          <p:cNvPr id="23" name="TextBox 22">
            <a:extLst>
              <a:ext uri="{FF2B5EF4-FFF2-40B4-BE49-F238E27FC236}">
                <a16:creationId xmlns:a16="http://schemas.microsoft.com/office/drawing/2014/main" id="{2051132D-485E-8927-A4CC-FE941B2E8089}"/>
              </a:ext>
            </a:extLst>
          </p:cNvPr>
          <p:cNvSpPr txBox="1"/>
          <p:nvPr/>
        </p:nvSpPr>
        <p:spPr>
          <a:xfrm rot="1764512">
            <a:off x="2441289" y="3534571"/>
            <a:ext cx="2092910" cy="923330"/>
          </a:xfrm>
          <a:prstGeom prst="rect">
            <a:avLst/>
          </a:prstGeom>
          <a:noFill/>
        </p:spPr>
        <p:txBody>
          <a:bodyPr wrap="square" rtlCol="0">
            <a:spAutoFit/>
          </a:bodyPr>
          <a:lstStyle/>
          <a:p>
            <a:r>
              <a:rPr lang="en-US" b="1" dirty="0">
                <a:latin typeface="Avenir Next LT Pro" panose="020B0504020202020204" pitchFamily="34" charset="0"/>
              </a:rPr>
              <a:t>Low disturbance</a:t>
            </a:r>
          </a:p>
          <a:p>
            <a:r>
              <a:rPr lang="en-US" dirty="0">
                <a:latin typeface="Avenir Next LT Pro" panose="020B0504020202020204" pitchFamily="34" charset="0"/>
              </a:rPr>
              <a:t>5% area burned at 50% mortality</a:t>
            </a:r>
          </a:p>
        </p:txBody>
      </p:sp>
      <p:sp>
        <p:nvSpPr>
          <p:cNvPr id="2" name="Arrow: Right 1">
            <a:extLst>
              <a:ext uri="{FF2B5EF4-FFF2-40B4-BE49-F238E27FC236}">
                <a16:creationId xmlns:a16="http://schemas.microsoft.com/office/drawing/2014/main" id="{ECE96B95-A835-4625-766D-ABAE8574DD65}"/>
              </a:ext>
            </a:extLst>
          </p:cNvPr>
          <p:cNvSpPr/>
          <p:nvPr/>
        </p:nvSpPr>
        <p:spPr>
          <a:xfrm rot="1749284" flipV="1">
            <a:off x="2292039" y="3282955"/>
            <a:ext cx="2839518"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2D062DE2-A51E-2FF8-D94C-6B05D3FAC6A8}"/>
              </a:ext>
            </a:extLst>
          </p:cNvPr>
          <p:cNvSpPr/>
          <p:nvPr/>
        </p:nvSpPr>
        <p:spPr>
          <a:xfrm>
            <a:off x="7887436" y="1014020"/>
            <a:ext cx="1340160"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EF993AA0-80E8-2A14-287A-FD8E24565238}"/>
              </a:ext>
            </a:extLst>
          </p:cNvPr>
          <p:cNvSpPr/>
          <p:nvPr/>
        </p:nvSpPr>
        <p:spPr>
          <a:xfrm>
            <a:off x="7887436" y="3789961"/>
            <a:ext cx="1340160"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E405AE9-5368-D853-C522-6084F2B6BE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5841" y="2984657"/>
            <a:ext cx="1477411" cy="2478669"/>
          </a:xfrm>
          <a:prstGeom prst="rect">
            <a:avLst/>
          </a:prstGeom>
        </p:spPr>
      </p:pic>
      <p:pic>
        <p:nvPicPr>
          <p:cNvPr id="27" name="Picture 26">
            <a:extLst>
              <a:ext uri="{FF2B5EF4-FFF2-40B4-BE49-F238E27FC236}">
                <a16:creationId xmlns:a16="http://schemas.microsoft.com/office/drawing/2014/main" id="{ECB90FCE-26E6-1D3E-89D0-3C29688155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91084" y="4556"/>
            <a:ext cx="1477412" cy="2547262"/>
          </a:xfrm>
          <a:prstGeom prst="rect">
            <a:avLst/>
          </a:prstGeom>
        </p:spPr>
      </p:pic>
      <p:pic>
        <p:nvPicPr>
          <p:cNvPr id="30" name="Picture 29">
            <a:extLst>
              <a:ext uri="{FF2B5EF4-FFF2-40B4-BE49-F238E27FC236}">
                <a16:creationId xmlns:a16="http://schemas.microsoft.com/office/drawing/2014/main" id="{9DB4D942-1D5C-F8B1-152D-20D2701C865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48528" y="36253"/>
            <a:ext cx="1499697" cy="2607963"/>
          </a:xfrm>
          <a:prstGeom prst="rect">
            <a:avLst/>
          </a:prstGeom>
        </p:spPr>
      </p:pic>
      <p:pic>
        <p:nvPicPr>
          <p:cNvPr id="32" name="Picture 31">
            <a:extLst>
              <a:ext uri="{FF2B5EF4-FFF2-40B4-BE49-F238E27FC236}">
                <a16:creationId xmlns:a16="http://schemas.microsoft.com/office/drawing/2014/main" id="{F75A0730-85E8-2CF3-1838-30C81F1BDC7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48528" y="2881430"/>
            <a:ext cx="1529625" cy="2607963"/>
          </a:xfrm>
          <a:prstGeom prst="rect">
            <a:avLst/>
          </a:prstGeom>
        </p:spPr>
      </p:pic>
      <p:sp>
        <p:nvSpPr>
          <p:cNvPr id="33" name="TextBox 32">
            <a:extLst>
              <a:ext uri="{FF2B5EF4-FFF2-40B4-BE49-F238E27FC236}">
                <a16:creationId xmlns:a16="http://schemas.microsoft.com/office/drawing/2014/main" id="{DBDA7C45-06E6-D3FD-7FFF-43542CDDDCDA}"/>
              </a:ext>
            </a:extLst>
          </p:cNvPr>
          <p:cNvSpPr txBox="1"/>
          <p:nvPr/>
        </p:nvSpPr>
        <p:spPr>
          <a:xfrm>
            <a:off x="0" y="-38360"/>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spTree>
    <p:extLst>
      <p:ext uri="{BB962C8B-B14F-4D97-AF65-F5344CB8AC3E}">
        <p14:creationId xmlns:p14="http://schemas.microsoft.com/office/powerpoint/2010/main" val="4162756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59710B2-3EF0-EE3A-9FCD-D9A9233BA8A4}"/>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7B0EA21-0C91-6440-C9FC-0DC8D8232D3F}"/>
              </a:ext>
            </a:extLst>
          </p:cNvPr>
          <p:cNvGrpSpPr/>
          <p:nvPr/>
        </p:nvGrpSpPr>
        <p:grpSpPr>
          <a:xfrm>
            <a:off x="1218922" y="6254239"/>
            <a:ext cx="9754157" cy="523220"/>
            <a:chOff x="5855529" y="6334780"/>
            <a:chExt cx="9754157" cy="523220"/>
          </a:xfrm>
        </p:grpSpPr>
        <p:grpSp>
          <p:nvGrpSpPr>
            <p:cNvPr id="14" name="Group 13">
              <a:extLst>
                <a:ext uri="{FF2B5EF4-FFF2-40B4-BE49-F238E27FC236}">
                  <a16:creationId xmlns:a16="http://schemas.microsoft.com/office/drawing/2014/main" id="{4AF85F5A-9E15-A7C6-7C88-1E54EA6194EB}"/>
                </a:ext>
              </a:extLst>
            </p:cNvPr>
            <p:cNvGrpSpPr/>
            <p:nvPr/>
          </p:nvGrpSpPr>
          <p:grpSpPr>
            <a:xfrm>
              <a:off x="5855529" y="6334780"/>
              <a:ext cx="9754157" cy="523220"/>
              <a:chOff x="1102529" y="5922736"/>
              <a:chExt cx="7921790" cy="523220"/>
            </a:xfrm>
          </p:grpSpPr>
          <p:sp>
            <p:nvSpPr>
              <p:cNvPr id="6" name="Rectangle 5">
                <a:extLst>
                  <a:ext uri="{FF2B5EF4-FFF2-40B4-BE49-F238E27FC236}">
                    <a16:creationId xmlns:a16="http://schemas.microsoft.com/office/drawing/2014/main" id="{1B6A60FD-15DA-8B1F-470E-63322841472F}"/>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401FC1-CE38-B2C0-06B4-B6AA15D133A9}"/>
                  </a:ext>
                </a:extLst>
              </p:cNvPr>
              <p:cNvSpPr/>
              <p:nvPr/>
            </p:nvSpPr>
            <p:spPr>
              <a:xfrm>
                <a:off x="3090265" y="5922736"/>
                <a:ext cx="1986935"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8444C2B-DFA8-9702-7D07-0C7583431F99}"/>
                  </a:ext>
                </a:extLst>
              </p:cNvPr>
              <p:cNvSpPr/>
              <p:nvPr/>
            </p:nvSpPr>
            <p:spPr>
              <a:xfrm>
                <a:off x="5075597" y="5922736"/>
                <a:ext cx="1986935"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B75E2C-7927-1483-8D18-5410DFFD9105}"/>
                  </a:ext>
                </a:extLst>
              </p:cNvPr>
              <p:cNvSpPr/>
              <p:nvPr/>
            </p:nvSpPr>
            <p:spPr>
              <a:xfrm>
                <a:off x="7037384" y="5922736"/>
                <a:ext cx="1986935"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45119D9-DF47-0DF6-7081-C014B984D17E}"/>
                </a:ext>
              </a:extLst>
            </p:cNvPr>
            <p:cNvSpPr txBox="1"/>
            <p:nvPr/>
          </p:nvSpPr>
          <p:spPr>
            <a:xfrm>
              <a:off x="6414235" y="6392125"/>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11" name="TextBox 10">
              <a:extLst>
                <a:ext uri="{FF2B5EF4-FFF2-40B4-BE49-F238E27FC236}">
                  <a16:creationId xmlns:a16="http://schemas.microsoft.com/office/drawing/2014/main" id="{49DB7D50-CBEB-6510-3704-7C8E4613F116}"/>
                </a:ext>
              </a:extLst>
            </p:cNvPr>
            <p:cNvSpPr txBox="1"/>
            <p:nvPr/>
          </p:nvSpPr>
          <p:spPr>
            <a:xfrm>
              <a:off x="8656378" y="6392125"/>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12" name="TextBox 11">
              <a:extLst>
                <a:ext uri="{FF2B5EF4-FFF2-40B4-BE49-F238E27FC236}">
                  <a16:creationId xmlns:a16="http://schemas.microsoft.com/office/drawing/2014/main" id="{987EBB99-CA85-3CFC-49BC-1596B0FC8B4F}"/>
                </a:ext>
              </a:extLst>
            </p:cNvPr>
            <p:cNvSpPr txBox="1"/>
            <p:nvPr/>
          </p:nvSpPr>
          <p:spPr>
            <a:xfrm>
              <a:off x="11152872" y="6392125"/>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13" name="TextBox 12">
              <a:extLst>
                <a:ext uri="{FF2B5EF4-FFF2-40B4-BE49-F238E27FC236}">
                  <a16:creationId xmlns:a16="http://schemas.microsoft.com/office/drawing/2014/main" id="{9A1AA456-512A-8B38-0FC7-5556F4109125}"/>
                </a:ext>
              </a:extLst>
            </p:cNvPr>
            <p:cNvSpPr txBox="1"/>
            <p:nvPr/>
          </p:nvSpPr>
          <p:spPr>
            <a:xfrm>
              <a:off x="13471326" y="6392125"/>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grpSp>
      <p:sp>
        <p:nvSpPr>
          <p:cNvPr id="17" name="TextBox 16">
            <a:extLst>
              <a:ext uri="{FF2B5EF4-FFF2-40B4-BE49-F238E27FC236}">
                <a16:creationId xmlns:a16="http://schemas.microsoft.com/office/drawing/2014/main" id="{7A79DF5D-897A-2A93-F259-B64876D6F370}"/>
              </a:ext>
            </a:extLst>
          </p:cNvPr>
          <p:cNvSpPr txBox="1"/>
          <p:nvPr/>
        </p:nvSpPr>
        <p:spPr>
          <a:xfrm>
            <a:off x="5277879" y="5358306"/>
            <a:ext cx="1745221" cy="830997"/>
          </a:xfrm>
          <a:prstGeom prst="rect">
            <a:avLst/>
          </a:prstGeom>
          <a:noFill/>
        </p:spPr>
        <p:txBody>
          <a:bodyPr wrap="square" rtlCol="0">
            <a:spAutoFit/>
          </a:bodyPr>
          <a:lstStyle/>
          <a:p>
            <a:r>
              <a:rPr lang="en-US" sz="2800" dirty="0"/>
              <a:t>2040-2050</a:t>
            </a:r>
          </a:p>
          <a:p>
            <a:pPr algn="ctr"/>
            <a:r>
              <a:rPr lang="en-US" dirty="0"/>
              <a:t>SSP3-7.0</a:t>
            </a:r>
            <a:endParaRPr lang="en-US" sz="2800" dirty="0"/>
          </a:p>
        </p:txBody>
      </p:sp>
      <p:sp>
        <p:nvSpPr>
          <p:cNvPr id="18" name="TextBox 17">
            <a:extLst>
              <a:ext uri="{FF2B5EF4-FFF2-40B4-BE49-F238E27FC236}">
                <a16:creationId xmlns:a16="http://schemas.microsoft.com/office/drawing/2014/main" id="{0BF4A827-6316-8BDC-2812-976DD7A222A5}"/>
              </a:ext>
            </a:extLst>
          </p:cNvPr>
          <p:cNvSpPr txBox="1"/>
          <p:nvPr/>
        </p:nvSpPr>
        <p:spPr>
          <a:xfrm>
            <a:off x="10205064" y="5358306"/>
            <a:ext cx="1986936" cy="830997"/>
          </a:xfrm>
          <a:prstGeom prst="rect">
            <a:avLst/>
          </a:prstGeom>
          <a:noFill/>
        </p:spPr>
        <p:txBody>
          <a:bodyPr wrap="square" rtlCol="0">
            <a:spAutoFit/>
          </a:bodyPr>
          <a:lstStyle/>
          <a:p>
            <a:r>
              <a:rPr lang="en-US" sz="2800" dirty="0"/>
              <a:t>2070-2080</a:t>
            </a:r>
          </a:p>
          <a:p>
            <a:pPr algn="ctr"/>
            <a:r>
              <a:rPr lang="en-US" dirty="0"/>
              <a:t>SSP3-7.0</a:t>
            </a:r>
            <a:endParaRPr lang="en-US" sz="2000" dirty="0"/>
          </a:p>
        </p:txBody>
      </p:sp>
      <p:sp>
        <p:nvSpPr>
          <p:cNvPr id="5" name="Arrow: Right 4">
            <a:extLst>
              <a:ext uri="{FF2B5EF4-FFF2-40B4-BE49-F238E27FC236}">
                <a16:creationId xmlns:a16="http://schemas.microsoft.com/office/drawing/2014/main" id="{2D062DE2-A51E-2FF8-D94C-6B05D3FAC6A8}"/>
              </a:ext>
            </a:extLst>
          </p:cNvPr>
          <p:cNvSpPr/>
          <p:nvPr/>
        </p:nvSpPr>
        <p:spPr>
          <a:xfrm>
            <a:off x="7887436" y="1014020"/>
            <a:ext cx="1340160"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EF993AA0-80E8-2A14-287A-FD8E24565238}"/>
              </a:ext>
            </a:extLst>
          </p:cNvPr>
          <p:cNvSpPr/>
          <p:nvPr/>
        </p:nvSpPr>
        <p:spPr>
          <a:xfrm>
            <a:off x="7887436" y="3789961"/>
            <a:ext cx="1340160" cy="406400"/>
          </a:xfrm>
          <a:prstGeom prst="rightArrow">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E405AE9-5368-D853-C522-6084F2B6B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15841" y="2984657"/>
            <a:ext cx="1477411" cy="2478669"/>
          </a:xfrm>
          <a:prstGeom prst="rect">
            <a:avLst/>
          </a:prstGeom>
        </p:spPr>
      </p:pic>
      <p:pic>
        <p:nvPicPr>
          <p:cNvPr id="27" name="Picture 26">
            <a:extLst>
              <a:ext uri="{FF2B5EF4-FFF2-40B4-BE49-F238E27FC236}">
                <a16:creationId xmlns:a16="http://schemas.microsoft.com/office/drawing/2014/main" id="{ECB90FCE-26E6-1D3E-89D0-3C29688155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084" y="4556"/>
            <a:ext cx="1477412" cy="2547262"/>
          </a:xfrm>
          <a:prstGeom prst="rect">
            <a:avLst/>
          </a:prstGeom>
        </p:spPr>
      </p:pic>
      <p:pic>
        <p:nvPicPr>
          <p:cNvPr id="30" name="Picture 29">
            <a:extLst>
              <a:ext uri="{FF2B5EF4-FFF2-40B4-BE49-F238E27FC236}">
                <a16:creationId xmlns:a16="http://schemas.microsoft.com/office/drawing/2014/main" id="{9DB4D942-1D5C-F8B1-152D-20D2701C86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48528" y="36253"/>
            <a:ext cx="1499697" cy="2607963"/>
          </a:xfrm>
          <a:prstGeom prst="rect">
            <a:avLst/>
          </a:prstGeom>
        </p:spPr>
      </p:pic>
      <p:pic>
        <p:nvPicPr>
          <p:cNvPr id="32" name="Picture 31">
            <a:extLst>
              <a:ext uri="{FF2B5EF4-FFF2-40B4-BE49-F238E27FC236}">
                <a16:creationId xmlns:a16="http://schemas.microsoft.com/office/drawing/2014/main" id="{F75A0730-85E8-2CF3-1838-30C81F1BDC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48528" y="2881430"/>
            <a:ext cx="1529625" cy="2607963"/>
          </a:xfrm>
          <a:prstGeom prst="rect">
            <a:avLst/>
          </a:prstGeom>
        </p:spPr>
      </p:pic>
      <p:sp>
        <p:nvSpPr>
          <p:cNvPr id="33" name="TextBox 32">
            <a:extLst>
              <a:ext uri="{FF2B5EF4-FFF2-40B4-BE49-F238E27FC236}">
                <a16:creationId xmlns:a16="http://schemas.microsoft.com/office/drawing/2014/main" id="{DBDA7C45-06E6-D3FD-7FFF-43542CDDDCDA}"/>
              </a:ext>
            </a:extLst>
          </p:cNvPr>
          <p:cNvSpPr txBox="1"/>
          <p:nvPr/>
        </p:nvSpPr>
        <p:spPr>
          <a:xfrm>
            <a:off x="0" y="-38360"/>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sp>
        <p:nvSpPr>
          <p:cNvPr id="34" name="Rectangle 33">
            <a:extLst>
              <a:ext uri="{FF2B5EF4-FFF2-40B4-BE49-F238E27FC236}">
                <a16:creationId xmlns:a16="http://schemas.microsoft.com/office/drawing/2014/main" id="{E1D341E0-8463-B14B-DCC0-192D4E6E1D41}"/>
              </a:ext>
            </a:extLst>
          </p:cNvPr>
          <p:cNvSpPr/>
          <p:nvPr/>
        </p:nvSpPr>
        <p:spPr>
          <a:xfrm>
            <a:off x="5910742" y="3933825"/>
            <a:ext cx="705323" cy="830997"/>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67DBE7-97E4-0CF7-81E3-AC4ACA527E0E}"/>
              </a:ext>
            </a:extLst>
          </p:cNvPr>
          <p:cNvSpPr/>
          <p:nvPr/>
        </p:nvSpPr>
        <p:spPr>
          <a:xfrm>
            <a:off x="428263" y="668696"/>
            <a:ext cx="4460335" cy="5153369"/>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DC7CE7-72ED-6CBB-EB66-86B396EECD35}"/>
              </a:ext>
            </a:extLst>
          </p:cNvPr>
          <p:cNvSpPr txBox="1"/>
          <p:nvPr/>
        </p:nvSpPr>
        <p:spPr>
          <a:xfrm>
            <a:off x="594703" y="1957984"/>
            <a:ext cx="4192828" cy="2554545"/>
          </a:xfrm>
          <a:prstGeom prst="rect">
            <a:avLst/>
          </a:prstGeom>
          <a:noFill/>
        </p:spPr>
        <p:txBody>
          <a:bodyPr wrap="square" rtlCol="0">
            <a:spAutoFit/>
          </a:bodyPr>
          <a:lstStyle/>
          <a:p>
            <a:pPr algn="ctr"/>
            <a:r>
              <a:rPr lang="en-US" sz="3200" dirty="0">
                <a:solidFill>
                  <a:schemeClr val="bg1">
                    <a:lumMod val="95000"/>
                  </a:schemeClr>
                </a:solidFill>
                <a:latin typeface="Avenir Next LT Pro" panose="020B0504020202020204" pitchFamily="34" charset="0"/>
              </a:rPr>
              <a:t>closing window of opportunity to manage for </a:t>
            </a:r>
          </a:p>
          <a:p>
            <a:pPr algn="ctr"/>
            <a:r>
              <a:rPr lang="en-US" sz="3200" b="1" dirty="0">
                <a:solidFill>
                  <a:schemeClr val="bg1">
                    <a:lumMod val="95000"/>
                  </a:schemeClr>
                </a:solidFill>
                <a:latin typeface="Avenir Next LT Pro" panose="020B0504020202020204" pitchFamily="34" charset="0"/>
              </a:rPr>
              <a:t>greater resilience</a:t>
            </a:r>
          </a:p>
          <a:p>
            <a:pPr algn="ctr"/>
            <a:r>
              <a:rPr lang="en-US" sz="3200" b="1" dirty="0">
                <a:solidFill>
                  <a:schemeClr val="bg1">
                    <a:lumMod val="95000"/>
                  </a:schemeClr>
                </a:solidFill>
                <a:latin typeface="Avenir Next LT Pro" panose="020B0504020202020204" pitchFamily="34" charset="0"/>
              </a:rPr>
              <a:t> </a:t>
            </a:r>
            <a:r>
              <a:rPr lang="en-US" sz="3200" dirty="0">
                <a:solidFill>
                  <a:schemeClr val="bg1">
                    <a:lumMod val="95000"/>
                  </a:schemeClr>
                </a:solidFill>
                <a:latin typeface="Avenir Next LT Pro" panose="020B0504020202020204" pitchFamily="34" charset="0"/>
              </a:rPr>
              <a:t>in spruce-fir forests</a:t>
            </a:r>
          </a:p>
        </p:txBody>
      </p:sp>
    </p:spTree>
    <p:extLst>
      <p:ext uri="{BB962C8B-B14F-4D97-AF65-F5344CB8AC3E}">
        <p14:creationId xmlns:p14="http://schemas.microsoft.com/office/powerpoint/2010/main" val="3024350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59710B2-3EF0-EE3A-9FCD-D9A9233BA8A4}"/>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7B0EA21-0C91-6440-C9FC-0DC8D8232D3F}"/>
              </a:ext>
            </a:extLst>
          </p:cNvPr>
          <p:cNvGrpSpPr/>
          <p:nvPr/>
        </p:nvGrpSpPr>
        <p:grpSpPr>
          <a:xfrm>
            <a:off x="1218922" y="6254239"/>
            <a:ext cx="9754157" cy="523220"/>
            <a:chOff x="5855529" y="6334780"/>
            <a:chExt cx="9754157" cy="523220"/>
          </a:xfrm>
        </p:grpSpPr>
        <p:grpSp>
          <p:nvGrpSpPr>
            <p:cNvPr id="14" name="Group 13">
              <a:extLst>
                <a:ext uri="{FF2B5EF4-FFF2-40B4-BE49-F238E27FC236}">
                  <a16:creationId xmlns:a16="http://schemas.microsoft.com/office/drawing/2014/main" id="{4AF85F5A-9E15-A7C6-7C88-1E54EA6194EB}"/>
                </a:ext>
              </a:extLst>
            </p:cNvPr>
            <p:cNvGrpSpPr/>
            <p:nvPr/>
          </p:nvGrpSpPr>
          <p:grpSpPr>
            <a:xfrm>
              <a:off x="5855529" y="6334780"/>
              <a:ext cx="9754157" cy="523220"/>
              <a:chOff x="1102529" y="5922736"/>
              <a:chExt cx="7921790" cy="523220"/>
            </a:xfrm>
          </p:grpSpPr>
          <p:sp>
            <p:nvSpPr>
              <p:cNvPr id="6" name="Rectangle 5">
                <a:extLst>
                  <a:ext uri="{FF2B5EF4-FFF2-40B4-BE49-F238E27FC236}">
                    <a16:creationId xmlns:a16="http://schemas.microsoft.com/office/drawing/2014/main" id="{1B6A60FD-15DA-8B1F-470E-63322841472F}"/>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401FC1-CE38-B2C0-06B4-B6AA15D133A9}"/>
                  </a:ext>
                </a:extLst>
              </p:cNvPr>
              <p:cNvSpPr/>
              <p:nvPr/>
            </p:nvSpPr>
            <p:spPr>
              <a:xfrm>
                <a:off x="3090265" y="5922736"/>
                <a:ext cx="1986935" cy="523220"/>
              </a:xfrm>
              <a:prstGeom prst="rect">
                <a:avLst/>
              </a:prstGeom>
              <a:solidFill>
                <a:srgbClr val="EEC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8444C2B-DFA8-9702-7D07-0C7583431F99}"/>
                  </a:ext>
                </a:extLst>
              </p:cNvPr>
              <p:cNvSpPr/>
              <p:nvPr/>
            </p:nvSpPr>
            <p:spPr>
              <a:xfrm>
                <a:off x="5075597" y="5922736"/>
                <a:ext cx="1986935" cy="523220"/>
              </a:xfrm>
              <a:prstGeom prst="rect">
                <a:avLst/>
              </a:prstGeom>
              <a:solidFill>
                <a:srgbClr val="EE2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B75E2C-7927-1483-8D18-5410DFFD9105}"/>
                  </a:ext>
                </a:extLst>
              </p:cNvPr>
              <p:cNvSpPr/>
              <p:nvPr/>
            </p:nvSpPr>
            <p:spPr>
              <a:xfrm>
                <a:off x="7037384" y="5922736"/>
                <a:ext cx="1986935" cy="523220"/>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945119D9-DF47-0DF6-7081-C014B984D17E}"/>
                </a:ext>
              </a:extLst>
            </p:cNvPr>
            <p:cNvSpPr txBox="1"/>
            <p:nvPr/>
          </p:nvSpPr>
          <p:spPr>
            <a:xfrm>
              <a:off x="6414235" y="6392125"/>
              <a:ext cx="1433838" cy="400110"/>
            </a:xfrm>
            <a:prstGeom prst="rect">
              <a:avLst/>
            </a:prstGeom>
            <a:noFill/>
          </p:spPr>
          <p:txBody>
            <a:bodyPr wrap="square" rtlCol="0">
              <a:spAutoFit/>
            </a:bodyPr>
            <a:lstStyle/>
            <a:p>
              <a:r>
                <a:rPr lang="en-US" sz="2000" b="1" dirty="0">
                  <a:latin typeface="Avenir Next LT Pro" panose="020B0504020202020204" pitchFamily="34" charset="0"/>
                </a:rPr>
                <a:t>resilience</a:t>
              </a:r>
            </a:p>
          </p:txBody>
        </p:sp>
        <p:sp>
          <p:nvSpPr>
            <p:cNvPr id="11" name="TextBox 10">
              <a:extLst>
                <a:ext uri="{FF2B5EF4-FFF2-40B4-BE49-F238E27FC236}">
                  <a16:creationId xmlns:a16="http://schemas.microsoft.com/office/drawing/2014/main" id="{49DB7D50-CBEB-6510-3704-7C8E4613F116}"/>
                </a:ext>
              </a:extLst>
            </p:cNvPr>
            <p:cNvSpPr txBox="1"/>
            <p:nvPr/>
          </p:nvSpPr>
          <p:spPr>
            <a:xfrm>
              <a:off x="8656378" y="6392125"/>
              <a:ext cx="1910019" cy="400110"/>
            </a:xfrm>
            <a:prstGeom prst="rect">
              <a:avLst/>
            </a:prstGeom>
            <a:noFill/>
          </p:spPr>
          <p:txBody>
            <a:bodyPr wrap="square" rtlCol="0">
              <a:spAutoFit/>
            </a:bodyPr>
            <a:lstStyle/>
            <a:p>
              <a:r>
                <a:rPr lang="en-US" sz="2000" b="1" dirty="0">
                  <a:latin typeface="Avenir Next LT Pro" panose="020B0504020202020204" pitchFamily="34" charset="0"/>
                </a:rPr>
                <a:t>restructuring</a:t>
              </a:r>
            </a:p>
          </p:txBody>
        </p:sp>
        <p:sp>
          <p:nvSpPr>
            <p:cNvPr id="12" name="TextBox 11">
              <a:extLst>
                <a:ext uri="{FF2B5EF4-FFF2-40B4-BE49-F238E27FC236}">
                  <a16:creationId xmlns:a16="http://schemas.microsoft.com/office/drawing/2014/main" id="{987EBB99-CA85-3CFC-49BC-1596B0FC8B4F}"/>
                </a:ext>
              </a:extLst>
            </p:cNvPr>
            <p:cNvSpPr txBox="1"/>
            <p:nvPr/>
          </p:nvSpPr>
          <p:spPr>
            <a:xfrm>
              <a:off x="11152872" y="6392125"/>
              <a:ext cx="1613124" cy="400110"/>
            </a:xfrm>
            <a:prstGeom prst="rect">
              <a:avLst/>
            </a:prstGeom>
            <a:noFill/>
          </p:spPr>
          <p:txBody>
            <a:bodyPr wrap="square" rtlCol="0">
              <a:spAutoFit/>
            </a:bodyPr>
            <a:lstStyle/>
            <a:p>
              <a:r>
                <a:rPr lang="en-US" sz="2000" b="1" dirty="0">
                  <a:latin typeface="Avenir Next LT Pro" panose="020B0504020202020204" pitchFamily="34" charset="0"/>
                </a:rPr>
                <a:t>reassembly</a:t>
              </a:r>
            </a:p>
          </p:txBody>
        </p:sp>
        <p:sp>
          <p:nvSpPr>
            <p:cNvPr id="13" name="TextBox 12">
              <a:extLst>
                <a:ext uri="{FF2B5EF4-FFF2-40B4-BE49-F238E27FC236}">
                  <a16:creationId xmlns:a16="http://schemas.microsoft.com/office/drawing/2014/main" id="{9A1AA456-512A-8B38-0FC7-5556F4109125}"/>
                </a:ext>
              </a:extLst>
            </p:cNvPr>
            <p:cNvSpPr txBox="1"/>
            <p:nvPr/>
          </p:nvSpPr>
          <p:spPr>
            <a:xfrm>
              <a:off x="13471326" y="6392125"/>
              <a:ext cx="1772326" cy="400110"/>
            </a:xfrm>
            <a:prstGeom prst="rect">
              <a:avLst/>
            </a:prstGeom>
            <a:noFill/>
          </p:spPr>
          <p:txBody>
            <a:bodyPr wrap="square" rtlCol="0">
              <a:spAutoFit/>
            </a:bodyPr>
            <a:lstStyle/>
            <a:p>
              <a:r>
                <a:rPr lang="en-US" sz="2000" b="1" dirty="0">
                  <a:solidFill>
                    <a:schemeClr val="bg1">
                      <a:lumMod val="95000"/>
                    </a:schemeClr>
                  </a:solidFill>
                  <a:latin typeface="Avenir Next LT Pro" panose="020B0504020202020204" pitchFamily="34" charset="0"/>
                </a:rPr>
                <a:t>replacement</a:t>
              </a:r>
            </a:p>
          </p:txBody>
        </p:sp>
      </p:grpSp>
      <p:grpSp>
        <p:nvGrpSpPr>
          <p:cNvPr id="20" name="Group 19">
            <a:extLst>
              <a:ext uri="{FF2B5EF4-FFF2-40B4-BE49-F238E27FC236}">
                <a16:creationId xmlns:a16="http://schemas.microsoft.com/office/drawing/2014/main" id="{B311E5C8-FD3D-8DD5-B04E-11445F67EC43}"/>
              </a:ext>
            </a:extLst>
          </p:cNvPr>
          <p:cNvGrpSpPr/>
          <p:nvPr/>
        </p:nvGrpSpPr>
        <p:grpSpPr>
          <a:xfrm>
            <a:off x="5191084" y="4556"/>
            <a:ext cx="1832016" cy="6184747"/>
            <a:chOff x="5191084" y="4556"/>
            <a:chExt cx="1832016" cy="6184747"/>
          </a:xfrm>
        </p:grpSpPr>
        <p:sp>
          <p:nvSpPr>
            <p:cNvPr id="17" name="TextBox 16">
              <a:extLst>
                <a:ext uri="{FF2B5EF4-FFF2-40B4-BE49-F238E27FC236}">
                  <a16:creationId xmlns:a16="http://schemas.microsoft.com/office/drawing/2014/main" id="{7A79DF5D-897A-2A93-F259-B64876D6F370}"/>
                </a:ext>
              </a:extLst>
            </p:cNvPr>
            <p:cNvSpPr txBox="1"/>
            <p:nvPr/>
          </p:nvSpPr>
          <p:spPr>
            <a:xfrm>
              <a:off x="5277879" y="5358306"/>
              <a:ext cx="1745221" cy="830997"/>
            </a:xfrm>
            <a:prstGeom prst="rect">
              <a:avLst/>
            </a:prstGeom>
            <a:noFill/>
          </p:spPr>
          <p:txBody>
            <a:bodyPr wrap="square" rtlCol="0">
              <a:spAutoFit/>
            </a:bodyPr>
            <a:lstStyle/>
            <a:p>
              <a:r>
                <a:rPr lang="en-US" sz="2800" dirty="0"/>
                <a:t>2040-2050</a:t>
              </a:r>
            </a:p>
            <a:p>
              <a:pPr algn="ctr"/>
              <a:r>
                <a:rPr lang="en-US" dirty="0"/>
                <a:t>SSP3-7.0</a:t>
              </a:r>
              <a:endParaRPr lang="en-US" sz="2800" dirty="0"/>
            </a:p>
          </p:txBody>
        </p:sp>
        <p:pic>
          <p:nvPicPr>
            <p:cNvPr id="21" name="Picture 20">
              <a:extLst>
                <a:ext uri="{FF2B5EF4-FFF2-40B4-BE49-F238E27FC236}">
                  <a16:creationId xmlns:a16="http://schemas.microsoft.com/office/drawing/2014/main" id="{CE405AE9-5368-D853-C522-6084F2B6B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15841" y="2984657"/>
              <a:ext cx="1477411" cy="2478669"/>
            </a:xfrm>
            <a:prstGeom prst="rect">
              <a:avLst/>
            </a:prstGeom>
          </p:spPr>
        </p:pic>
        <p:pic>
          <p:nvPicPr>
            <p:cNvPr id="27" name="Picture 26">
              <a:extLst>
                <a:ext uri="{FF2B5EF4-FFF2-40B4-BE49-F238E27FC236}">
                  <a16:creationId xmlns:a16="http://schemas.microsoft.com/office/drawing/2014/main" id="{ECB90FCE-26E6-1D3E-89D0-3C29688155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1084" y="4556"/>
              <a:ext cx="1477412" cy="2547262"/>
            </a:xfrm>
            <a:prstGeom prst="rect">
              <a:avLst/>
            </a:prstGeom>
          </p:spPr>
        </p:pic>
        <p:sp>
          <p:nvSpPr>
            <p:cNvPr id="34" name="Rectangle 33">
              <a:extLst>
                <a:ext uri="{FF2B5EF4-FFF2-40B4-BE49-F238E27FC236}">
                  <a16:creationId xmlns:a16="http://schemas.microsoft.com/office/drawing/2014/main" id="{E1D341E0-8463-B14B-DCC0-192D4E6E1D41}"/>
                </a:ext>
              </a:extLst>
            </p:cNvPr>
            <p:cNvSpPr/>
            <p:nvPr/>
          </p:nvSpPr>
          <p:spPr>
            <a:xfrm>
              <a:off x="5910742" y="3933825"/>
              <a:ext cx="709133" cy="830997"/>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9262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59710B2-3EF0-EE3A-9FCD-D9A9233BA8A4}"/>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7B0EA21-0C91-6440-C9FC-0DC8D8232D3F}"/>
              </a:ext>
            </a:extLst>
          </p:cNvPr>
          <p:cNvGrpSpPr/>
          <p:nvPr/>
        </p:nvGrpSpPr>
        <p:grpSpPr>
          <a:xfrm>
            <a:off x="3648980" y="6202901"/>
            <a:ext cx="4894041" cy="523220"/>
            <a:chOff x="5855529" y="6334780"/>
            <a:chExt cx="4894041" cy="523220"/>
          </a:xfrm>
        </p:grpSpPr>
        <p:grpSp>
          <p:nvGrpSpPr>
            <p:cNvPr id="14" name="Group 13">
              <a:extLst>
                <a:ext uri="{FF2B5EF4-FFF2-40B4-BE49-F238E27FC236}">
                  <a16:creationId xmlns:a16="http://schemas.microsoft.com/office/drawing/2014/main" id="{4AF85F5A-9E15-A7C6-7C88-1E54EA6194EB}"/>
                </a:ext>
              </a:extLst>
            </p:cNvPr>
            <p:cNvGrpSpPr/>
            <p:nvPr/>
          </p:nvGrpSpPr>
          <p:grpSpPr>
            <a:xfrm>
              <a:off x="5855529" y="6334780"/>
              <a:ext cx="4894041" cy="523220"/>
              <a:chOff x="1102529" y="5922736"/>
              <a:chExt cx="3974671" cy="523220"/>
            </a:xfrm>
          </p:grpSpPr>
          <p:sp>
            <p:nvSpPr>
              <p:cNvPr id="6" name="Rectangle 5">
                <a:extLst>
                  <a:ext uri="{FF2B5EF4-FFF2-40B4-BE49-F238E27FC236}">
                    <a16:creationId xmlns:a16="http://schemas.microsoft.com/office/drawing/2014/main" id="{1B6A60FD-15DA-8B1F-470E-63322841472F}"/>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401FC1-CE38-B2C0-06B4-B6AA15D133A9}"/>
                  </a:ext>
                </a:extLst>
              </p:cNvPr>
              <p:cNvSpPr/>
              <p:nvPr/>
            </p:nvSpPr>
            <p:spPr>
              <a:xfrm>
                <a:off x="3090265" y="5922736"/>
                <a:ext cx="1986935" cy="52322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945119D9-DF47-0DF6-7081-C014B984D17E}"/>
                </a:ext>
              </a:extLst>
            </p:cNvPr>
            <p:cNvSpPr txBox="1"/>
            <p:nvPr/>
          </p:nvSpPr>
          <p:spPr>
            <a:xfrm>
              <a:off x="6246115" y="6392125"/>
              <a:ext cx="1659833" cy="400110"/>
            </a:xfrm>
            <a:prstGeom prst="rect">
              <a:avLst/>
            </a:prstGeom>
            <a:noFill/>
          </p:spPr>
          <p:txBody>
            <a:bodyPr wrap="square" rtlCol="0">
              <a:spAutoFit/>
            </a:bodyPr>
            <a:lstStyle/>
            <a:p>
              <a:r>
                <a:rPr lang="en-US" sz="2000" b="1" dirty="0">
                  <a:latin typeface="Avenir Next LT Pro" panose="020B0504020202020204" pitchFamily="34" charset="0"/>
                </a:rPr>
                <a:t>opportunity</a:t>
              </a:r>
            </a:p>
          </p:txBody>
        </p:sp>
        <p:sp>
          <p:nvSpPr>
            <p:cNvPr id="31" name="TextBox 30">
              <a:extLst>
                <a:ext uri="{FF2B5EF4-FFF2-40B4-BE49-F238E27FC236}">
                  <a16:creationId xmlns:a16="http://schemas.microsoft.com/office/drawing/2014/main" id="{D79DD820-9DBB-7C16-56A9-E22B63258F16}"/>
                </a:ext>
              </a:extLst>
            </p:cNvPr>
            <p:cNvSpPr txBox="1"/>
            <p:nvPr/>
          </p:nvSpPr>
          <p:spPr>
            <a:xfrm>
              <a:off x="9145049" y="6396335"/>
              <a:ext cx="909132" cy="400110"/>
            </a:xfrm>
            <a:prstGeom prst="rect">
              <a:avLst/>
            </a:prstGeom>
            <a:noFill/>
          </p:spPr>
          <p:txBody>
            <a:bodyPr wrap="square" rtlCol="0">
              <a:spAutoFit/>
            </a:bodyPr>
            <a:lstStyle/>
            <a:p>
              <a:r>
                <a:rPr lang="en-US" sz="2000" b="1" dirty="0">
                  <a:latin typeface="Avenir Next LT Pro" panose="020B0504020202020204" pitchFamily="34" charset="0"/>
                </a:rPr>
                <a:t>nope</a:t>
              </a:r>
            </a:p>
          </p:txBody>
        </p:sp>
      </p:grpSp>
      <p:sp>
        <p:nvSpPr>
          <p:cNvPr id="17" name="TextBox 16">
            <a:extLst>
              <a:ext uri="{FF2B5EF4-FFF2-40B4-BE49-F238E27FC236}">
                <a16:creationId xmlns:a16="http://schemas.microsoft.com/office/drawing/2014/main" id="{7A79DF5D-897A-2A93-F259-B64876D6F370}"/>
              </a:ext>
            </a:extLst>
          </p:cNvPr>
          <p:cNvSpPr txBox="1"/>
          <p:nvPr/>
        </p:nvSpPr>
        <p:spPr>
          <a:xfrm>
            <a:off x="220868" y="5423242"/>
            <a:ext cx="1745221" cy="830997"/>
          </a:xfrm>
          <a:prstGeom prst="rect">
            <a:avLst/>
          </a:prstGeom>
          <a:noFill/>
        </p:spPr>
        <p:txBody>
          <a:bodyPr wrap="square" rtlCol="0">
            <a:spAutoFit/>
          </a:bodyPr>
          <a:lstStyle/>
          <a:p>
            <a:r>
              <a:rPr lang="en-US" sz="2800" dirty="0"/>
              <a:t>2040-2050</a:t>
            </a:r>
          </a:p>
          <a:p>
            <a:pPr algn="ctr"/>
            <a:r>
              <a:rPr lang="en-US" dirty="0"/>
              <a:t>SSP3-7.0</a:t>
            </a:r>
            <a:endParaRPr lang="en-US" sz="2800" dirty="0"/>
          </a:p>
        </p:txBody>
      </p:sp>
      <p:pic>
        <p:nvPicPr>
          <p:cNvPr id="21" name="Picture 20">
            <a:extLst>
              <a:ext uri="{FF2B5EF4-FFF2-40B4-BE49-F238E27FC236}">
                <a16:creationId xmlns:a16="http://schemas.microsoft.com/office/drawing/2014/main" id="{CE405AE9-5368-D853-C522-6084F2B6B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830" y="3049593"/>
            <a:ext cx="1477411" cy="2478669"/>
          </a:xfrm>
          <a:prstGeom prst="rect">
            <a:avLst/>
          </a:prstGeom>
        </p:spPr>
      </p:pic>
      <p:pic>
        <p:nvPicPr>
          <p:cNvPr id="27" name="Picture 26">
            <a:extLst>
              <a:ext uri="{FF2B5EF4-FFF2-40B4-BE49-F238E27FC236}">
                <a16:creationId xmlns:a16="http://schemas.microsoft.com/office/drawing/2014/main" id="{ECB90FCE-26E6-1D3E-89D0-3C29688155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073" y="69492"/>
            <a:ext cx="1477412" cy="2547262"/>
          </a:xfrm>
          <a:prstGeom prst="rect">
            <a:avLst/>
          </a:prstGeom>
        </p:spPr>
      </p:pic>
      <p:sp>
        <p:nvSpPr>
          <p:cNvPr id="34" name="Rectangle 33">
            <a:extLst>
              <a:ext uri="{FF2B5EF4-FFF2-40B4-BE49-F238E27FC236}">
                <a16:creationId xmlns:a16="http://schemas.microsoft.com/office/drawing/2014/main" id="{E1D341E0-8463-B14B-DCC0-192D4E6E1D41}"/>
              </a:ext>
            </a:extLst>
          </p:cNvPr>
          <p:cNvSpPr/>
          <p:nvPr/>
        </p:nvSpPr>
        <p:spPr>
          <a:xfrm>
            <a:off x="853731" y="3998761"/>
            <a:ext cx="712179" cy="830997"/>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DCF9544-E76C-943A-4C7F-C164B4B68D02}"/>
              </a:ext>
            </a:extLst>
          </p:cNvPr>
          <p:cNvSpPr/>
          <p:nvPr/>
        </p:nvSpPr>
        <p:spPr>
          <a:xfrm>
            <a:off x="1590675" y="2023979"/>
            <a:ext cx="4268784" cy="2478668"/>
          </a:xfrm>
          <a:custGeom>
            <a:avLst/>
            <a:gdLst>
              <a:gd name="connsiteX0" fmla="*/ 0 w 2800350"/>
              <a:gd name="connsiteY0" fmla="*/ 2192777 h 2294873"/>
              <a:gd name="connsiteX1" fmla="*/ 1304925 w 2800350"/>
              <a:gd name="connsiteY1" fmla="*/ 2088002 h 2294873"/>
              <a:gd name="connsiteX2" fmla="*/ 1095375 w 2800350"/>
              <a:gd name="connsiteY2" fmla="*/ 335402 h 2294873"/>
              <a:gd name="connsiteX3" fmla="*/ 2800350 w 2800350"/>
              <a:gd name="connsiteY3" fmla="*/ 2027 h 2294873"/>
            </a:gdLst>
            <a:ahLst/>
            <a:cxnLst>
              <a:cxn ang="0">
                <a:pos x="connsiteX0" y="connsiteY0"/>
              </a:cxn>
              <a:cxn ang="0">
                <a:pos x="connsiteX1" y="connsiteY1"/>
              </a:cxn>
              <a:cxn ang="0">
                <a:pos x="connsiteX2" y="connsiteY2"/>
              </a:cxn>
              <a:cxn ang="0">
                <a:pos x="connsiteX3" y="connsiteY3"/>
              </a:cxn>
            </a:cxnLst>
            <a:rect l="l" t="t" r="r" b="b"/>
            <a:pathLst>
              <a:path w="2800350" h="2294873">
                <a:moveTo>
                  <a:pt x="0" y="2192777"/>
                </a:moveTo>
                <a:cubicBezTo>
                  <a:pt x="561181" y="2295170"/>
                  <a:pt x="1122363" y="2397564"/>
                  <a:pt x="1304925" y="2088002"/>
                </a:cubicBezTo>
                <a:cubicBezTo>
                  <a:pt x="1487487" y="1778440"/>
                  <a:pt x="846138" y="683064"/>
                  <a:pt x="1095375" y="335402"/>
                </a:cubicBezTo>
                <a:cubicBezTo>
                  <a:pt x="1344612" y="-12260"/>
                  <a:pt x="2072481" y="-5117"/>
                  <a:pt x="2800350" y="2027"/>
                </a:cubicBezTo>
              </a:path>
            </a:pathLst>
          </a:custGeom>
          <a:noFill/>
          <a:ln w="76200">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E370537-6460-B21C-73FA-1FF789962852}"/>
              </a:ext>
            </a:extLst>
          </p:cNvPr>
          <p:cNvSpPr txBox="1"/>
          <p:nvPr/>
        </p:nvSpPr>
        <p:spPr>
          <a:xfrm>
            <a:off x="9577348" y="5804935"/>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pic>
        <p:nvPicPr>
          <p:cNvPr id="29" name="Picture 28" descr="Map&#10;&#10;Description automatically generated">
            <a:extLst>
              <a:ext uri="{FF2B5EF4-FFF2-40B4-BE49-F238E27FC236}">
                <a16:creationId xmlns:a16="http://schemas.microsoft.com/office/drawing/2014/main" id="{6C1FCAE2-D84C-1239-DFB1-3B214D21FC4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3418"/>
          <a:stretch/>
        </p:blipFill>
        <p:spPr>
          <a:xfrm>
            <a:off x="5929790" y="146306"/>
            <a:ext cx="5445405" cy="5721855"/>
          </a:xfrm>
          <a:prstGeom prst="rect">
            <a:avLst/>
          </a:prstGeom>
        </p:spPr>
      </p:pic>
    </p:spTree>
    <p:extLst>
      <p:ext uri="{BB962C8B-B14F-4D97-AF65-F5344CB8AC3E}">
        <p14:creationId xmlns:p14="http://schemas.microsoft.com/office/powerpoint/2010/main" val="2110052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CE370537-6460-B21C-73FA-1FF789962852}"/>
              </a:ext>
            </a:extLst>
          </p:cNvPr>
          <p:cNvSpPr txBox="1"/>
          <p:nvPr/>
        </p:nvSpPr>
        <p:spPr>
          <a:xfrm>
            <a:off x="9577348" y="5804935"/>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sp>
        <p:nvSpPr>
          <p:cNvPr id="4" name="Rectangle 3">
            <a:extLst>
              <a:ext uri="{FF2B5EF4-FFF2-40B4-BE49-F238E27FC236}">
                <a16:creationId xmlns:a16="http://schemas.microsoft.com/office/drawing/2014/main" id="{DB4A47FD-766D-FE18-EFCC-D743DF5FEAE9}"/>
              </a:ext>
            </a:extLst>
          </p:cNvPr>
          <p:cNvSpPr/>
          <p:nvPr/>
        </p:nvSpPr>
        <p:spPr>
          <a:xfrm>
            <a:off x="592166" y="321456"/>
            <a:ext cx="4460335" cy="5153369"/>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725E0B1-8B4B-559E-BF03-D1449F613603}"/>
              </a:ext>
            </a:extLst>
          </p:cNvPr>
          <p:cNvSpPr txBox="1"/>
          <p:nvPr/>
        </p:nvSpPr>
        <p:spPr>
          <a:xfrm>
            <a:off x="725920" y="1738065"/>
            <a:ext cx="4192828" cy="2185214"/>
          </a:xfrm>
          <a:prstGeom prst="rect">
            <a:avLst/>
          </a:prstGeom>
          <a:noFill/>
        </p:spPr>
        <p:txBody>
          <a:bodyPr wrap="square" rtlCol="0">
            <a:spAutoFit/>
          </a:bodyPr>
          <a:lstStyle/>
          <a:p>
            <a:pPr algn="ctr"/>
            <a:r>
              <a:rPr lang="en-US" sz="3200" dirty="0">
                <a:solidFill>
                  <a:schemeClr val="bg1">
                    <a:lumMod val="95000"/>
                  </a:schemeClr>
                </a:solidFill>
                <a:latin typeface="Avenir Next LT Pro" panose="020B0504020202020204" pitchFamily="34" charset="0"/>
              </a:rPr>
              <a:t>Northern Rockies contain </a:t>
            </a:r>
            <a:r>
              <a:rPr lang="en-US" sz="4000" b="1" dirty="0">
                <a:solidFill>
                  <a:schemeClr val="bg1">
                    <a:lumMod val="95000"/>
                  </a:schemeClr>
                </a:solidFill>
                <a:latin typeface="Avenir Next LT Pro" panose="020B0504020202020204" pitchFamily="34" charset="0"/>
              </a:rPr>
              <a:t>76%</a:t>
            </a:r>
            <a:r>
              <a:rPr lang="en-US" sz="3200" dirty="0">
                <a:solidFill>
                  <a:schemeClr val="bg1">
                    <a:lumMod val="95000"/>
                  </a:schemeClr>
                </a:solidFill>
                <a:latin typeface="Avenir Next LT Pro" panose="020B0504020202020204" pitchFamily="34" charset="0"/>
              </a:rPr>
              <a:t> of opportunity hotspots range-wide</a:t>
            </a:r>
          </a:p>
        </p:txBody>
      </p:sp>
      <p:pic>
        <p:nvPicPr>
          <p:cNvPr id="18" name="Picture 17" descr="Map&#10;&#10;Description automatically generated">
            <a:extLst>
              <a:ext uri="{FF2B5EF4-FFF2-40B4-BE49-F238E27FC236}">
                <a16:creationId xmlns:a16="http://schemas.microsoft.com/office/drawing/2014/main" id="{77068FE4-9A5F-3114-9B4B-C9DD6B71B8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3418"/>
          <a:stretch/>
        </p:blipFill>
        <p:spPr>
          <a:xfrm>
            <a:off x="5929790" y="146306"/>
            <a:ext cx="5445405" cy="5721855"/>
          </a:xfrm>
          <a:prstGeom prst="rect">
            <a:avLst/>
          </a:prstGeom>
        </p:spPr>
      </p:pic>
      <p:pic>
        <p:nvPicPr>
          <p:cNvPr id="3" name="Picture 2" descr="Map&#10;&#10;Description automatically generated">
            <a:extLst>
              <a:ext uri="{FF2B5EF4-FFF2-40B4-BE49-F238E27FC236}">
                <a16:creationId xmlns:a16="http://schemas.microsoft.com/office/drawing/2014/main" id="{CC88D79E-2A96-1C96-0B70-6AA7ED5D5F5A}"/>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910806" y="146306"/>
            <a:ext cx="6280079" cy="5713411"/>
          </a:xfrm>
          <a:prstGeom prst="rect">
            <a:avLst/>
          </a:prstGeom>
        </p:spPr>
      </p:pic>
      <p:sp>
        <p:nvSpPr>
          <p:cNvPr id="19" name="Rectangle 18">
            <a:extLst>
              <a:ext uri="{FF2B5EF4-FFF2-40B4-BE49-F238E27FC236}">
                <a16:creationId xmlns:a16="http://schemas.microsoft.com/office/drawing/2014/main" id="{D0C7D597-AF82-D48B-8A6A-F96702D691EE}"/>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EAAE97C4-90E2-2192-DCC3-F3CBA0033FDF}"/>
              </a:ext>
            </a:extLst>
          </p:cNvPr>
          <p:cNvGrpSpPr/>
          <p:nvPr/>
        </p:nvGrpSpPr>
        <p:grpSpPr>
          <a:xfrm>
            <a:off x="3648980" y="6202901"/>
            <a:ext cx="4894041" cy="523220"/>
            <a:chOff x="5855529" y="6334780"/>
            <a:chExt cx="4894041" cy="523220"/>
          </a:xfrm>
        </p:grpSpPr>
        <p:grpSp>
          <p:nvGrpSpPr>
            <p:cNvPr id="22" name="Group 21">
              <a:extLst>
                <a:ext uri="{FF2B5EF4-FFF2-40B4-BE49-F238E27FC236}">
                  <a16:creationId xmlns:a16="http://schemas.microsoft.com/office/drawing/2014/main" id="{4427402F-9618-BFC2-9836-6F946E866056}"/>
                </a:ext>
              </a:extLst>
            </p:cNvPr>
            <p:cNvGrpSpPr/>
            <p:nvPr/>
          </p:nvGrpSpPr>
          <p:grpSpPr>
            <a:xfrm>
              <a:off x="5855529" y="6334780"/>
              <a:ext cx="4894041" cy="523220"/>
              <a:chOff x="1102529" y="5922736"/>
              <a:chExt cx="3974671" cy="523220"/>
            </a:xfrm>
          </p:grpSpPr>
          <p:sp>
            <p:nvSpPr>
              <p:cNvPr id="28" name="Rectangle 27">
                <a:extLst>
                  <a:ext uri="{FF2B5EF4-FFF2-40B4-BE49-F238E27FC236}">
                    <a16:creationId xmlns:a16="http://schemas.microsoft.com/office/drawing/2014/main" id="{745BDBC7-C309-D092-8A4F-0FE25BF11FF2}"/>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B9111F0-0922-FFFE-F010-30836B0D4D30}"/>
                  </a:ext>
                </a:extLst>
              </p:cNvPr>
              <p:cNvSpPr/>
              <p:nvPr/>
            </p:nvSpPr>
            <p:spPr>
              <a:xfrm>
                <a:off x="3090265" y="5922736"/>
                <a:ext cx="1986935" cy="52322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6D8966C2-8A2A-9C1A-7353-24B51EBD5F77}"/>
                </a:ext>
              </a:extLst>
            </p:cNvPr>
            <p:cNvSpPr txBox="1"/>
            <p:nvPr/>
          </p:nvSpPr>
          <p:spPr>
            <a:xfrm>
              <a:off x="6246115" y="6392125"/>
              <a:ext cx="1659833" cy="400110"/>
            </a:xfrm>
            <a:prstGeom prst="rect">
              <a:avLst/>
            </a:prstGeom>
            <a:noFill/>
          </p:spPr>
          <p:txBody>
            <a:bodyPr wrap="square" rtlCol="0">
              <a:spAutoFit/>
            </a:bodyPr>
            <a:lstStyle/>
            <a:p>
              <a:r>
                <a:rPr lang="en-US" sz="2000" b="1" dirty="0">
                  <a:latin typeface="Avenir Next LT Pro" panose="020B0504020202020204" pitchFamily="34" charset="0"/>
                </a:rPr>
                <a:t>opportunity</a:t>
              </a:r>
            </a:p>
          </p:txBody>
        </p:sp>
        <p:sp>
          <p:nvSpPr>
            <p:cNvPr id="25" name="TextBox 24">
              <a:extLst>
                <a:ext uri="{FF2B5EF4-FFF2-40B4-BE49-F238E27FC236}">
                  <a16:creationId xmlns:a16="http://schemas.microsoft.com/office/drawing/2014/main" id="{95253C44-FB17-B82D-0318-DB88FC12AA00}"/>
                </a:ext>
              </a:extLst>
            </p:cNvPr>
            <p:cNvSpPr txBox="1"/>
            <p:nvPr/>
          </p:nvSpPr>
          <p:spPr>
            <a:xfrm>
              <a:off x="9145049" y="6396335"/>
              <a:ext cx="909132" cy="400110"/>
            </a:xfrm>
            <a:prstGeom prst="rect">
              <a:avLst/>
            </a:prstGeom>
            <a:noFill/>
          </p:spPr>
          <p:txBody>
            <a:bodyPr wrap="square" rtlCol="0">
              <a:spAutoFit/>
            </a:bodyPr>
            <a:lstStyle/>
            <a:p>
              <a:r>
                <a:rPr lang="en-US" sz="2000" b="1" dirty="0">
                  <a:latin typeface="Avenir Next LT Pro" panose="020B0504020202020204" pitchFamily="34" charset="0"/>
                </a:rPr>
                <a:t>nope</a:t>
              </a:r>
            </a:p>
          </p:txBody>
        </p:sp>
      </p:grpSp>
    </p:spTree>
    <p:extLst>
      <p:ext uri="{BB962C8B-B14F-4D97-AF65-F5344CB8AC3E}">
        <p14:creationId xmlns:p14="http://schemas.microsoft.com/office/powerpoint/2010/main" val="3432569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CE370537-6460-B21C-73FA-1FF789962852}"/>
              </a:ext>
            </a:extLst>
          </p:cNvPr>
          <p:cNvSpPr txBox="1"/>
          <p:nvPr/>
        </p:nvSpPr>
        <p:spPr>
          <a:xfrm>
            <a:off x="9577348" y="5804935"/>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sp>
        <p:nvSpPr>
          <p:cNvPr id="4" name="Rectangle 3">
            <a:extLst>
              <a:ext uri="{FF2B5EF4-FFF2-40B4-BE49-F238E27FC236}">
                <a16:creationId xmlns:a16="http://schemas.microsoft.com/office/drawing/2014/main" id="{DB4A47FD-766D-FE18-EFCC-D743DF5FEAE9}"/>
              </a:ext>
            </a:extLst>
          </p:cNvPr>
          <p:cNvSpPr/>
          <p:nvPr/>
        </p:nvSpPr>
        <p:spPr>
          <a:xfrm>
            <a:off x="592166" y="321456"/>
            <a:ext cx="4460335" cy="5153369"/>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725E0B1-8B4B-559E-BF03-D1449F613603}"/>
              </a:ext>
            </a:extLst>
          </p:cNvPr>
          <p:cNvSpPr txBox="1"/>
          <p:nvPr/>
        </p:nvSpPr>
        <p:spPr>
          <a:xfrm>
            <a:off x="725920" y="1738065"/>
            <a:ext cx="4192828" cy="2185214"/>
          </a:xfrm>
          <a:prstGeom prst="rect">
            <a:avLst/>
          </a:prstGeom>
          <a:noFill/>
        </p:spPr>
        <p:txBody>
          <a:bodyPr wrap="square" rtlCol="0">
            <a:spAutoFit/>
          </a:bodyPr>
          <a:lstStyle/>
          <a:p>
            <a:pPr algn="ctr"/>
            <a:r>
              <a:rPr lang="en-US" sz="3200" dirty="0">
                <a:solidFill>
                  <a:schemeClr val="bg1">
                    <a:lumMod val="95000"/>
                  </a:schemeClr>
                </a:solidFill>
                <a:latin typeface="Avenir Next LT Pro" panose="020B0504020202020204" pitchFamily="34" charset="0"/>
              </a:rPr>
              <a:t>Northern Rockies contain </a:t>
            </a:r>
            <a:r>
              <a:rPr lang="en-US" sz="4000" b="1" dirty="0">
                <a:solidFill>
                  <a:schemeClr val="bg1">
                    <a:lumMod val="95000"/>
                  </a:schemeClr>
                </a:solidFill>
                <a:latin typeface="Avenir Next LT Pro" panose="020B0504020202020204" pitchFamily="34" charset="0"/>
              </a:rPr>
              <a:t>76%</a:t>
            </a:r>
            <a:r>
              <a:rPr lang="en-US" sz="3200" dirty="0">
                <a:solidFill>
                  <a:schemeClr val="bg1">
                    <a:lumMod val="95000"/>
                  </a:schemeClr>
                </a:solidFill>
                <a:latin typeface="Avenir Next LT Pro" panose="020B0504020202020204" pitchFamily="34" charset="0"/>
              </a:rPr>
              <a:t> of opportunity hotspots range-wide</a:t>
            </a:r>
          </a:p>
        </p:txBody>
      </p:sp>
      <p:sp>
        <p:nvSpPr>
          <p:cNvPr id="19" name="Rectangle 18">
            <a:extLst>
              <a:ext uri="{FF2B5EF4-FFF2-40B4-BE49-F238E27FC236}">
                <a16:creationId xmlns:a16="http://schemas.microsoft.com/office/drawing/2014/main" id="{D0C7D597-AF82-D48B-8A6A-F96702D691EE}"/>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EAAE97C4-90E2-2192-DCC3-F3CBA0033FDF}"/>
              </a:ext>
            </a:extLst>
          </p:cNvPr>
          <p:cNvGrpSpPr/>
          <p:nvPr/>
        </p:nvGrpSpPr>
        <p:grpSpPr>
          <a:xfrm>
            <a:off x="3648980" y="6202901"/>
            <a:ext cx="4894041" cy="523220"/>
            <a:chOff x="5855529" y="6334780"/>
            <a:chExt cx="4894041" cy="523220"/>
          </a:xfrm>
        </p:grpSpPr>
        <p:grpSp>
          <p:nvGrpSpPr>
            <p:cNvPr id="22" name="Group 21">
              <a:extLst>
                <a:ext uri="{FF2B5EF4-FFF2-40B4-BE49-F238E27FC236}">
                  <a16:creationId xmlns:a16="http://schemas.microsoft.com/office/drawing/2014/main" id="{4427402F-9618-BFC2-9836-6F946E866056}"/>
                </a:ext>
              </a:extLst>
            </p:cNvPr>
            <p:cNvGrpSpPr/>
            <p:nvPr/>
          </p:nvGrpSpPr>
          <p:grpSpPr>
            <a:xfrm>
              <a:off x="5855529" y="6334780"/>
              <a:ext cx="4894041" cy="523220"/>
              <a:chOff x="1102529" y="5922736"/>
              <a:chExt cx="3974671" cy="523220"/>
            </a:xfrm>
          </p:grpSpPr>
          <p:sp>
            <p:nvSpPr>
              <p:cNvPr id="28" name="Rectangle 27">
                <a:extLst>
                  <a:ext uri="{FF2B5EF4-FFF2-40B4-BE49-F238E27FC236}">
                    <a16:creationId xmlns:a16="http://schemas.microsoft.com/office/drawing/2014/main" id="{745BDBC7-C309-D092-8A4F-0FE25BF11FF2}"/>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B9111F0-0922-FFFE-F010-30836B0D4D30}"/>
                  </a:ext>
                </a:extLst>
              </p:cNvPr>
              <p:cNvSpPr/>
              <p:nvPr/>
            </p:nvSpPr>
            <p:spPr>
              <a:xfrm>
                <a:off x="3090265" y="5922736"/>
                <a:ext cx="1986935" cy="52322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6D8966C2-8A2A-9C1A-7353-24B51EBD5F77}"/>
                </a:ext>
              </a:extLst>
            </p:cNvPr>
            <p:cNvSpPr txBox="1"/>
            <p:nvPr/>
          </p:nvSpPr>
          <p:spPr>
            <a:xfrm>
              <a:off x="6246115" y="6392125"/>
              <a:ext cx="1659833" cy="400110"/>
            </a:xfrm>
            <a:prstGeom prst="rect">
              <a:avLst/>
            </a:prstGeom>
            <a:noFill/>
          </p:spPr>
          <p:txBody>
            <a:bodyPr wrap="square" rtlCol="0">
              <a:spAutoFit/>
            </a:bodyPr>
            <a:lstStyle/>
            <a:p>
              <a:r>
                <a:rPr lang="en-US" sz="2000" b="1" dirty="0">
                  <a:latin typeface="Avenir Next LT Pro" panose="020B0504020202020204" pitchFamily="34" charset="0"/>
                </a:rPr>
                <a:t>opportunity</a:t>
              </a:r>
            </a:p>
          </p:txBody>
        </p:sp>
        <p:sp>
          <p:nvSpPr>
            <p:cNvPr id="25" name="TextBox 24">
              <a:extLst>
                <a:ext uri="{FF2B5EF4-FFF2-40B4-BE49-F238E27FC236}">
                  <a16:creationId xmlns:a16="http://schemas.microsoft.com/office/drawing/2014/main" id="{95253C44-FB17-B82D-0318-DB88FC12AA00}"/>
                </a:ext>
              </a:extLst>
            </p:cNvPr>
            <p:cNvSpPr txBox="1"/>
            <p:nvPr/>
          </p:nvSpPr>
          <p:spPr>
            <a:xfrm>
              <a:off x="9145049" y="6396335"/>
              <a:ext cx="909132" cy="400110"/>
            </a:xfrm>
            <a:prstGeom prst="rect">
              <a:avLst/>
            </a:prstGeom>
            <a:noFill/>
          </p:spPr>
          <p:txBody>
            <a:bodyPr wrap="square" rtlCol="0">
              <a:spAutoFit/>
            </a:bodyPr>
            <a:lstStyle/>
            <a:p>
              <a:r>
                <a:rPr lang="en-US" sz="2000" b="1" dirty="0">
                  <a:latin typeface="Avenir Next LT Pro" panose="020B0504020202020204" pitchFamily="34" charset="0"/>
                </a:rPr>
                <a:t>nope</a:t>
              </a:r>
            </a:p>
          </p:txBody>
        </p:sp>
      </p:grpSp>
      <p:pic>
        <p:nvPicPr>
          <p:cNvPr id="6" name="Picture 5">
            <a:extLst>
              <a:ext uri="{FF2B5EF4-FFF2-40B4-BE49-F238E27FC236}">
                <a16:creationId xmlns:a16="http://schemas.microsoft.com/office/drawing/2014/main" id="{01EBFA47-9FAD-EC02-DC54-5A86EA34E91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00302" y="155767"/>
            <a:ext cx="6447632" cy="1055931"/>
          </a:xfrm>
          <a:prstGeom prst="rect">
            <a:avLst/>
          </a:prstGeom>
          <a:ln>
            <a:solidFill>
              <a:schemeClr val="tx1"/>
            </a:solidFill>
          </a:ln>
        </p:spPr>
      </p:pic>
      <p:pic>
        <p:nvPicPr>
          <p:cNvPr id="10" name="Picture 9">
            <a:extLst>
              <a:ext uri="{FF2B5EF4-FFF2-40B4-BE49-F238E27FC236}">
                <a16:creationId xmlns:a16="http://schemas.microsoft.com/office/drawing/2014/main" id="{A3852FA0-60BD-384A-B1F5-6B91C6A28C1C}"/>
              </a:ext>
            </a:extLst>
          </p:cNvPr>
          <p:cNvPicPr>
            <a:picLocks noChangeAspect="1"/>
          </p:cNvPicPr>
          <p:nvPr/>
        </p:nvPicPr>
        <p:blipFill>
          <a:blip r:embed="rId3"/>
          <a:stretch>
            <a:fillRect/>
          </a:stretch>
        </p:blipFill>
        <p:spPr>
          <a:xfrm>
            <a:off x="5321010" y="3326118"/>
            <a:ext cx="6110016" cy="2370324"/>
          </a:xfrm>
          <a:prstGeom prst="rect">
            <a:avLst/>
          </a:prstGeom>
          <a:ln>
            <a:solidFill>
              <a:schemeClr val="tx1"/>
            </a:solidFill>
          </a:ln>
        </p:spPr>
      </p:pic>
      <p:pic>
        <p:nvPicPr>
          <p:cNvPr id="12" name="Picture 11">
            <a:extLst>
              <a:ext uri="{FF2B5EF4-FFF2-40B4-BE49-F238E27FC236}">
                <a16:creationId xmlns:a16="http://schemas.microsoft.com/office/drawing/2014/main" id="{17C4C2AD-4114-C433-C556-5273E523156C}"/>
              </a:ext>
            </a:extLst>
          </p:cNvPr>
          <p:cNvPicPr>
            <a:picLocks noChangeAspect="1"/>
          </p:cNvPicPr>
          <p:nvPr/>
        </p:nvPicPr>
        <p:blipFill>
          <a:blip r:embed="rId4"/>
          <a:stretch>
            <a:fillRect/>
          </a:stretch>
        </p:blipFill>
        <p:spPr>
          <a:xfrm>
            <a:off x="7068433" y="1545722"/>
            <a:ext cx="5017830" cy="2193328"/>
          </a:xfrm>
          <a:prstGeom prst="rect">
            <a:avLst/>
          </a:prstGeom>
          <a:ln>
            <a:solidFill>
              <a:schemeClr val="tx1"/>
            </a:solidFill>
          </a:ln>
        </p:spPr>
      </p:pic>
      <p:sp>
        <p:nvSpPr>
          <p:cNvPr id="13" name="TextBox 12">
            <a:extLst>
              <a:ext uri="{FF2B5EF4-FFF2-40B4-BE49-F238E27FC236}">
                <a16:creationId xmlns:a16="http://schemas.microsoft.com/office/drawing/2014/main" id="{3D43FF68-9EEB-1E3E-CF1B-556263D8568A}"/>
              </a:ext>
            </a:extLst>
          </p:cNvPr>
          <p:cNvSpPr txBox="1"/>
          <p:nvPr/>
        </p:nvSpPr>
        <p:spPr>
          <a:xfrm>
            <a:off x="9924642" y="1139506"/>
            <a:ext cx="1723292" cy="369332"/>
          </a:xfrm>
          <a:prstGeom prst="rect">
            <a:avLst/>
          </a:prstGeom>
          <a:noFill/>
        </p:spPr>
        <p:txBody>
          <a:bodyPr wrap="none" rtlCol="0">
            <a:spAutoFit/>
          </a:bodyPr>
          <a:lstStyle/>
          <a:p>
            <a:r>
              <a:rPr lang="en-US" dirty="0"/>
              <a:t>Davis </a:t>
            </a:r>
            <a:r>
              <a:rPr lang="en-US" i="1" dirty="0"/>
              <a:t>et al. </a:t>
            </a:r>
            <a:r>
              <a:rPr lang="en-US" dirty="0"/>
              <a:t>2023</a:t>
            </a:r>
          </a:p>
        </p:txBody>
      </p:sp>
    </p:spTree>
    <p:extLst>
      <p:ext uri="{BB962C8B-B14F-4D97-AF65-F5344CB8AC3E}">
        <p14:creationId xmlns:p14="http://schemas.microsoft.com/office/powerpoint/2010/main" val="4255878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A265E9-947C-1AB1-1E89-7A1E45D7B4DC}"/>
              </a:ext>
            </a:extLst>
          </p:cNvPr>
          <p:cNvPicPr>
            <a:picLocks noChangeAspect="1"/>
          </p:cNvPicPr>
          <p:nvPr/>
        </p:nvPicPr>
        <p:blipFill>
          <a:blip r:embed="rId2"/>
          <a:stretch>
            <a:fillRect/>
          </a:stretch>
        </p:blipFill>
        <p:spPr>
          <a:xfrm>
            <a:off x="2364230" y="1683657"/>
            <a:ext cx="7463540" cy="4593771"/>
          </a:xfrm>
          <a:prstGeom prst="rect">
            <a:avLst/>
          </a:prstGeom>
          <a:ln w="57150">
            <a:solidFill>
              <a:schemeClr val="tx1"/>
            </a:solidFill>
          </a:ln>
        </p:spPr>
      </p:pic>
      <p:sp>
        <p:nvSpPr>
          <p:cNvPr id="4" name="TextBox 3">
            <a:extLst>
              <a:ext uri="{FF2B5EF4-FFF2-40B4-BE49-F238E27FC236}">
                <a16:creationId xmlns:a16="http://schemas.microsoft.com/office/drawing/2014/main" id="{4C61E391-EE42-7800-790D-4557501CE608}"/>
              </a:ext>
            </a:extLst>
          </p:cNvPr>
          <p:cNvSpPr txBox="1"/>
          <p:nvPr/>
        </p:nvSpPr>
        <p:spPr>
          <a:xfrm>
            <a:off x="7358743" y="6277428"/>
            <a:ext cx="2591992" cy="369332"/>
          </a:xfrm>
          <a:prstGeom prst="rect">
            <a:avLst/>
          </a:prstGeom>
          <a:noFill/>
        </p:spPr>
        <p:txBody>
          <a:bodyPr wrap="none" rtlCol="0">
            <a:spAutoFit/>
          </a:bodyPr>
          <a:lstStyle/>
          <a:p>
            <a:r>
              <a:rPr lang="en-US" dirty="0"/>
              <a:t>USDA Forest Service 2024</a:t>
            </a:r>
          </a:p>
        </p:txBody>
      </p:sp>
      <p:pic>
        <p:nvPicPr>
          <p:cNvPr id="5" name="Picture 4">
            <a:extLst>
              <a:ext uri="{FF2B5EF4-FFF2-40B4-BE49-F238E27FC236}">
                <a16:creationId xmlns:a16="http://schemas.microsoft.com/office/drawing/2014/main" id="{E212881A-D5E1-9219-1C5D-50BA1CE1A09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99322" y="404293"/>
            <a:ext cx="1000832" cy="11099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40394C-B201-3415-5306-AA443B2830F1}"/>
              </a:ext>
            </a:extLst>
          </p:cNvPr>
          <p:cNvSpPr txBox="1"/>
          <p:nvPr/>
        </p:nvSpPr>
        <p:spPr>
          <a:xfrm>
            <a:off x="3237472" y="482229"/>
            <a:ext cx="6655206" cy="954107"/>
          </a:xfrm>
          <a:prstGeom prst="rect">
            <a:avLst/>
          </a:prstGeom>
          <a:noFill/>
        </p:spPr>
        <p:txBody>
          <a:bodyPr wrap="square" rtlCol="0">
            <a:spAutoFit/>
          </a:bodyPr>
          <a:lstStyle/>
          <a:p>
            <a:pPr algn="ctr"/>
            <a:r>
              <a:rPr lang="en-US" sz="2800" dirty="0">
                <a:latin typeface="Avenir Next LT Pro" panose="020B0504020202020204" pitchFamily="34" charset="0"/>
              </a:rPr>
              <a:t>US Forest Service Forest Inventory &amp; Analysis (FIA) Program</a:t>
            </a:r>
          </a:p>
        </p:txBody>
      </p:sp>
      <p:sp>
        <p:nvSpPr>
          <p:cNvPr id="2" name="Rectangle 1">
            <a:extLst>
              <a:ext uri="{FF2B5EF4-FFF2-40B4-BE49-F238E27FC236}">
                <a16:creationId xmlns:a16="http://schemas.microsoft.com/office/drawing/2014/main" id="{17915966-5FF0-8749-965F-280D689DC7DA}"/>
              </a:ext>
            </a:extLst>
          </p:cNvPr>
          <p:cNvSpPr/>
          <p:nvPr/>
        </p:nvSpPr>
        <p:spPr>
          <a:xfrm>
            <a:off x="1011406" y="2181667"/>
            <a:ext cx="10169187" cy="3506303"/>
          </a:xfrm>
          <a:prstGeom prst="rect">
            <a:avLst/>
          </a:prstGeom>
          <a:solidFill>
            <a:srgbClr val="000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8A6E8B9-6DAF-B76B-1CD9-2CA3C0BB9830}"/>
              </a:ext>
            </a:extLst>
          </p:cNvPr>
          <p:cNvSpPr txBox="1"/>
          <p:nvPr/>
        </p:nvSpPr>
        <p:spPr>
          <a:xfrm>
            <a:off x="2241265" y="2446439"/>
            <a:ext cx="7586505" cy="2551019"/>
          </a:xfrm>
          <a:prstGeom prst="rect">
            <a:avLst/>
          </a:prstGeom>
          <a:noFill/>
        </p:spPr>
        <p:txBody>
          <a:bodyPr wrap="square" rtlCol="0">
            <a:spAutoFit/>
          </a:bodyPr>
          <a:lstStyle/>
          <a:p>
            <a:pPr algn="ctr">
              <a:lnSpc>
                <a:spcPct val="200000"/>
              </a:lnSpc>
            </a:pPr>
            <a:r>
              <a:rPr lang="en-US" sz="2800" dirty="0">
                <a:solidFill>
                  <a:srgbClr val="E2E2E2"/>
                </a:solidFill>
                <a:latin typeface="Avenir Next LT Pro" panose="020B0504020202020204" pitchFamily="34" charset="0"/>
              </a:rPr>
              <a:t>~355,000 permanent inventory plots</a:t>
            </a:r>
          </a:p>
          <a:p>
            <a:pPr algn="ctr">
              <a:lnSpc>
                <a:spcPct val="200000"/>
              </a:lnSpc>
            </a:pPr>
            <a:r>
              <a:rPr lang="en-US" sz="2800" dirty="0">
                <a:solidFill>
                  <a:srgbClr val="E2E2E2"/>
                </a:solidFill>
                <a:latin typeface="Avenir Next LT Pro" panose="020B0504020202020204" pitchFamily="34" charset="0"/>
              </a:rPr>
              <a:t>&gt;19 million tracked individual trees</a:t>
            </a:r>
          </a:p>
          <a:p>
            <a:pPr algn="ctr">
              <a:lnSpc>
                <a:spcPct val="200000"/>
              </a:lnSpc>
            </a:pPr>
            <a:r>
              <a:rPr lang="en-US" sz="2800" dirty="0">
                <a:solidFill>
                  <a:srgbClr val="E2E2E2"/>
                </a:solidFill>
                <a:latin typeface="Avenir Next LT Pro" panose="020B0504020202020204" pitchFamily="34" charset="0"/>
              </a:rPr>
              <a:t>10-year remeasurement cycle (western US)</a:t>
            </a:r>
          </a:p>
        </p:txBody>
      </p:sp>
    </p:spTree>
    <p:extLst>
      <p:ext uri="{BB962C8B-B14F-4D97-AF65-F5344CB8AC3E}">
        <p14:creationId xmlns:p14="http://schemas.microsoft.com/office/powerpoint/2010/main" val="1597266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CE370537-6460-B21C-73FA-1FF789962852}"/>
              </a:ext>
            </a:extLst>
          </p:cNvPr>
          <p:cNvSpPr txBox="1"/>
          <p:nvPr/>
        </p:nvSpPr>
        <p:spPr>
          <a:xfrm>
            <a:off x="9577348" y="5804935"/>
            <a:ext cx="2730501" cy="369332"/>
          </a:xfrm>
          <a:prstGeom prst="rect">
            <a:avLst/>
          </a:prstGeom>
          <a:noFill/>
        </p:spPr>
        <p:txBody>
          <a:bodyPr wrap="square" rtlCol="0">
            <a:spAutoFit/>
          </a:bodyPr>
          <a:lstStyle/>
          <a:p>
            <a:r>
              <a:rPr lang="en-US" dirty="0"/>
              <a:t>Perret, Bell, &amp; Zald </a:t>
            </a:r>
            <a:r>
              <a:rPr lang="en-US" i="1" dirty="0"/>
              <a:t>in prep.</a:t>
            </a:r>
            <a:endParaRPr lang="en-US" dirty="0"/>
          </a:p>
        </p:txBody>
      </p:sp>
      <p:sp>
        <p:nvSpPr>
          <p:cNvPr id="4" name="Rectangle 3">
            <a:extLst>
              <a:ext uri="{FF2B5EF4-FFF2-40B4-BE49-F238E27FC236}">
                <a16:creationId xmlns:a16="http://schemas.microsoft.com/office/drawing/2014/main" id="{DB4A47FD-766D-FE18-EFCC-D743DF5FEAE9}"/>
              </a:ext>
            </a:extLst>
          </p:cNvPr>
          <p:cNvSpPr/>
          <p:nvPr/>
        </p:nvSpPr>
        <p:spPr>
          <a:xfrm>
            <a:off x="592166" y="321456"/>
            <a:ext cx="4460335" cy="5153369"/>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0C7D597-AF82-D48B-8A6A-F96702D691EE}"/>
              </a:ext>
            </a:extLst>
          </p:cNvPr>
          <p:cNvSpPr/>
          <p:nvPr/>
        </p:nvSpPr>
        <p:spPr>
          <a:xfrm>
            <a:off x="0" y="6139542"/>
            <a:ext cx="12199738" cy="71845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EAAE97C4-90E2-2192-DCC3-F3CBA0033FDF}"/>
              </a:ext>
            </a:extLst>
          </p:cNvPr>
          <p:cNvGrpSpPr/>
          <p:nvPr/>
        </p:nvGrpSpPr>
        <p:grpSpPr>
          <a:xfrm>
            <a:off x="3648980" y="6202901"/>
            <a:ext cx="4894041" cy="523220"/>
            <a:chOff x="5855529" y="6334780"/>
            <a:chExt cx="4894041" cy="523220"/>
          </a:xfrm>
        </p:grpSpPr>
        <p:grpSp>
          <p:nvGrpSpPr>
            <p:cNvPr id="22" name="Group 21">
              <a:extLst>
                <a:ext uri="{FF2B5EF4-FFF2-40B4-BE49-F238E27FC236}">
                  <a16:creationId xmlns:a16="http://schemas.microsoft.com/office/drawing/2014/main" id="{4427402F-9618-BFC2-9836-6F946E866056}"/>
                </a:ext>
              </a:extLst>
            </p:cNvPr>
            <p:cNvGrpSpPr/>
            <p:nvPr/>
          </p:nvGrpSpPr>
          <p:grpSpPr>
            <a:xfrm>
              <a:off x="5855529" y="6334780"/>
              <a:ext cx="4894041" cy="523220"/>
              <a:chOff x="1102529" y="5922736"/>
              <a:chExt cx="3974671" cy="523220"/>
            </a:xfrm>
          </p:grpSpPr>
          <p:sp>
            <p:nvSpPr>
              <p:cNvPr id="28" name="Rectangle 27">
                <a:extLst>
                  <a:ext uri="{FF2B5EF4-FFF2-40B4-BE49-F238E27FC236}">
                    <a16:creationId xmlns:a16="http://schemas.microsoft.com/office/drawing/2014/main" id="{745BDBC7-C309-D092-8A4F-0FE25BF11FF2}"/>
                  </a:ext>
                </a:extLst>
              </p:cNvPr>
              <p:cNvSpPr/>
              <p:nvPr/>
            </p:nvSpPr>
            <p:spPr>
              <a:xfrm>
                <a:off x="1102529" y="5922736"/>
                <a:ext cx="1986935" cy="523220"/>
              </a:xfrm>
              <a:prstGeom prst="rect">
                <a:avLst/>
              </a:prstGeom>
              <a:solidFill>
                <a:srgbClr val="1C86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B9111F0-0922-FFFE-F010-30836B0D4D30}"/>
                  </a:ext>
                </a:extLst>
              </p:cNvPr>
              <p:cNvSpPr/>
              <p:nvPr/>
            </p:nvSpPr>
            <p:spPr>
              <a:xfrm>
                <a:off x="3090265" y="5922736"/>
                <a:ext cx="1986935" cy="52322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6D8966C2-8A2A-9C1A-7353-24B51EBD5F77}"/>
                </a:ext>
              </a:extLst>
            </p:cNvPr>
            <p:cNvSpPr txBox="1"/>
            <p:nvPr/>
          </p:nvSpPr>
          <p:spPr>
            <a:xfrm>
              <a:off x="6246115" y="6392125"/>
              <a:ext cx="1659833" cy="400110"/>
            </a:xfrm>
            <a:prstGeom prst="rect">
              <a:avLst/>
            </a:prstGeom>
            <a:noFill/>
          </p:spPr>
          <p:txBody>
            <a:bodyPr wrap="square" rtlCol="0">
              <a:spAutoFit/>
            </a:bodyPr>
            <a:lstStyle/>
            <a:p>
              <a:r>
                <a:rPr lang="en-US" sz="2000" b="1" dirty="0">
                  <a:latin typeface="Avenir Next LT Pro" panose="020B0504020202020204" pitchFamily="34" charset="0"/>
                </a:rPr>
                <a:t>opportunity</a:t>
              </a:r>
            </a:p>
          </p:txBody>
        </p:sp>
        <p:sp>
          <p:nvSpPr>
            <p:cNvPr id="25" name="TextBox 24">
              <a:extLst>
                <a:ext uri="{FF2B5EF4-FFF2-40B4-BE49-F238E27FC236}">
                  <a16:creationId xmlns:a16="http://schemas.microsoft.com/office/drawing/2014/main" id="{95253C44-FB17-B82D-0318-DB88FC12AA00}"/>
                </a:ext>
              </a:extLst>
            </p:cNvPr>
            <p:cNvSpPr txBox="1"/>
            <p:nvPr/>
          </p:nvSpPr>
          <p:spPr>
            <a:xfrm>
              <a:off x="9145049" y="6396335"/>
              <a:ext cx="909132" cy="400110"/>
            </a:xfrm>
            <a:prstGeom prst="rect">
              <a:avLst/>
            </a:prstGeom>
            <a:noFill/>
          </p:spPr>
          <p:txBody>
            <a:bodyPr wrap="square" rtlCol="0">
              <a:spAutoFit/>
            </a:bodyPr>
            <a:lstStyle/>
            <a:p>
              <a:r>
                <a:rPr lang="en-US" sz="2000" b="1" dirty="0">
                  <a:latin typeface="Avenir Next LT Pro" panose="020B0504020202020204" pitchFamily="34" charset="0"/>
                </a:rPr>
                <a:t>nope</a:t>
              </a:r>
            </a:p>
          </p:txBody>
        </p:sp>
      </p:grpSp>
      <p:pic>
        <p:nvPicPr>
          <p:cNvPr id="6" name="Picture 5" descr="Chart&#10;&#10;Description automatically generated">
            <a:extLst>
              <a:ext uri="{FF2B5EF4-FFF2-40B4-BE49-F238E27FC236}">
                <a16:creationId xmlns:a16="http://schemas.microsoft.com/office/drawing/2014/main" id="{FA9BCDB7-2D4B-6532-8DE1-EAA827FE33C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37638" y="880503"/>
            <a:ext cx="6896122" cy="4437470"/>
          </a:xfrm>
          <a:prstGeom prst="rect">
            <a:avLst/>
          </a:prstGeom>
        </p:spPr>
      </p:pic>
      <p:sp>
        <p:nvSpPr>
          <p:cNvPr id="7" name="TextBox 6">
            <a:extLst>
              <a:ext uri="{FF2B5EF4-FFF2-40B4-BE49-F238E27FC236}">
                <a16:creationId xmlns:a16="http://schemas.microsoft.com/office/drawing/2014/main" id="{772CFB10-22A8-42F5-24D2-DCA4F72AF0D6}"/>
              </a:ext>
            </a:extLst>
          </p:cNvPr>
          <p:cNvSpPr txBox="1"/>
          <p:nvPr/>
        </p:nvSpPr>
        <p:spPr>
          <a:xfrm>
            <a:off x="725920" y="1738065"/>
            <a:ext cx="4192828" cy="2185214"/>
          </a:xfrm>
          <a:prstGeom prst="rect">
            <a:avLst/>
          </a:prstGeom>
          <a:noFill/>
        </p:spPr>
        <p:txBody>
          <a:bodyPr wrap="square" rtlCol="0">
            <a:spAutoFit/>
          </a:bodyPr>
          <a:lstStyle/>
          <a:p>
            <a:pPr algn="ctr"/>
            <a:r>
              <a:rPr lang="en-US" sz="3200" dirty="0">
                <a:solidFill>
                  <a:schemeClr val="bg1">
                    <a:lumMod val="95000"/>
                  </a:schemeClr>
                </a:solidFill>
                <a:latin typeface="Avenir Next LT Pro" panose="020B0504020202020204" pitchFamily="34" charset="0"/>
              </a:rPr>
              <a:t>Northern Rockies contain </a:t>
            </a:r>
            <a:r>
              <a:rPr lang="en-US" sz="4000" b="1" dirty="0">
                <a:solidFill>
                  <a:schemeClr val="bg1">
                    <a:lumMod val="95000"/>
                  </a:schemeClr>
                </a:solidFill>
                <a:latin typeface="Avenir Next LT Pro" panose="020B0504020202020204" pitchFamily="34" charset="0"/>
              </a:rPr>
              <a:t>76%</a:t>
            </a:r>
            <a:r>
              <a:rPr lang="en-US" sz="3200" dirty="0">
                <a:solidFill>
                  <a:schemeClr val="bg1">
                    <a:lumMod val="95000"/>
                  </a:schemeClr>
                </a:solidFill>
                <a:latin typeface="Avenir Next LT Pro" panose="020B0504020202020204" pitchFamily="34" charset="0"/>
              </a:rPr>
              <a:t> of opportunity hotspots range-wide</a:t>
            </a:r>
          </a:p>
        </p:txBody>
      </p:sp>
    </p:spTree>
    <p:extLst>
      <p:ext uri="{BB962C8B-B14F-4D97-AF65-F5344CB8AC3E}">
        <p14:creationId xmlns:p14="http://schemas.microsoft.com/office/powerpoint/2010/main" val="2272522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B96F181-12FD-44A3-8046-29D19CCAFF41}"/>
              </a:ext>
            </a:extLst>
          </p:cNvPr>
          <p:cNvSpPr txBox="1"/>
          <p:nvPr/>
        </p:nvSpPr>
        <p:spPr>
          <a:xfrm>
            <a:off x="5779771" y="1957137"/>
            <a:ext cx="6412229" cy="2739211"/>
          </a:xfrm>
          <a:prstGeom prst="rect">
            <a:avLst/>
          </a:prstGeom>
          <a:noFill/>
        </p:spPr>
        <p:txBody>
          <a:bodyPr wrap="square" rtlCol="0">
            <a:spAutoFit/>
          </a:bodyPr>
          <a:lstStyle/>
          <a:p>
            <a:pPr algn="ctr"/>
            <a:r>
              <a:rPr lang="en-US" sz="2800" b="1" dirty="0">
                <a:latin typeface="Avenir Next LT Pro" panose="020B0504020202020204" pitchFamily="34" charset="0"/>
              </a:rPr>
              <a:t>FIA for subalpine fir</a:t>
            </a:r>
          </a:p>
          <a:p>
            <a:pPr algn="ctr"/>
            <a:endParaRPr lang="en-US" sz="2400" dirty="0">
              <a:latin typeface="Avenir Next LT Pro" panose="020B0504020202020204" pitchFamily="34" charset="0"/>
            </a:endParaRPr>
          </a:p>
          <a:p>
            <a:pPr algn="ctr"/>
            <a:r>
              <a:rPr lang="en-US" sz="2400" dirty="0">
                <a:latin typeface="Avenir Next LT Pro" panose="020B0504020202020204" pitchFamily="34" charset="0"/>
              </a:rPr>
              <a:t>~ 6700 plots currently contain</a:t>
            </a:r>
          </a:p>
          <a:p>
            <a:pPr algn="ctr"/>
            <a:r>
              <a:rPr lang="en-US" sz="2400" dirty="0">
                <a:latin typeface="Avenir Next LT Pro" panose="020B0504020202020204" pitchFamily="34" charset="0"/>
              </a:rPr>
              <a:t> subalpine fir</a:t>
            </a:r>
          </a:p>
          <a:p>
            <a:pPr algn="ctr"/>
            <a:r>
              <a:rPr lang="en-US" sz="2400" dirty="0">
                <a:latin typeface="Avenir Next LT Pro" panose="020B0504020202020204" pitchFamily="34" charset="0"/>
              </a:rPr>
              <a:t>~ 5100 plot remeasurements</a:t>
            </a:r>
          </a:p>
          <a:p>
            <a:pPr algn="ctr"/>
            <a:r>
              <a:rPr lang="en-US" sz="2400" dirty="0">
                <a:latin typeface="Avenir Next LT Pro" panose="020B0504020202020204" pitchFamily="34" charset="0"/>
              </a:rPr>
              <a:t>~ 97,000 individual trees</a:t>
            </a:r>
          </a:p>
          <a:p>
            <a:endParaRPr lang="en-US" sz="2400" dirty="0">
              <a:latin typeface="Avenir Next LT Pro" panose="020B0504020202020204" pitchFamily="34" charset="0"/>
            </a:endParaRPr>
          </a:p>
        </p:txBody>
      </p:sp>
      <p:sp>
        <p:nvSpPr>
          <p:cNvPr id="8" name="Rectangle 7">
            <a:extLst>
              <a:ext uri="{FF2B5EF4-FFF2-40B4-BE49-F238E27FC236}">
                <a16:creationId xmlns:a16="http://schemas.microsoft.com/office/drawing/2014/main" id="{936EB949-128C-47B2-8DCE-FFF12C85E5A7}"/>
              </a:ext>
            </a:extLst>
          </p:cNvPr>
          <p:cNvSpPr/>
          <p:nvPr/>
        </p:nvSpPr>
        <p:spPr>
          <a:xfrm>
            <a:off x="620415" y="1358375"/>
            <a:ext cx="582744" cy="598762"/>
          </a:xfrm>
          <a:prstGeom prst="rect">
            <a:avLst/>
          </a:prstGeom>
          <a:solidFill>
            <a:srgbClr val="87C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graph&#10;&#10;Description automatically generated">
            <a:extLst>
              <a:ext uri="{FF2B5EF4-FFF2-40B4-BE49-F238E27FC236}">
                <a16:creationId xmlns:a16="http://schemas.microsoft.com/office/drawing/2014/main" id="{8DCC602D-C6F3-A04D-5BAF-58DD59796A1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442030"/>
            <a:ext cx="6278968" cy="6334860"/>
          </a:xfrm>
          <a:prstGeom prst="rect">
            <a:avLst/>
          </a:prstGeom>
        </p:spPr>
      </p:pic>
      <p:pic>
        <p:nvPicPr>
          <p:cNvPr id="3" name="Picture 2" descr="A screenshot of a map&#10;&#10;Description automatically generated">
            <a:extLst>
              <a:ext uri="{FF2B5EF4-FFF2-40B4-BE49-F238E27FC236}">
                <a16:creationId xmlns:a16="http://schemas.microsoft.com/office/drawing/2014/main" id="{D528480D-06C2-DD05-CF92-540D0B06173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03159" y="4620078"/>
            <a:ext cx="1887416" cy="1289540"/>
          </a:xfrm>
          <a:prstGeom prst="rect">
            <a:avLst/>
          </a:prstGeom>
          <a:ln>
            <a:solidFill>
              <a:schemeClr val="tx1"/>
            </a:solidFill>
          </a:ln>
        </p:spPr>
      </p:pic>
    </p:spTree>
    <p:extLst>
      <p:ext uri="{BB962C8B-B14F-4D97-AF65-F5344CB8AC3E}">
        <p14:creationId xmlns:p14="http://schemas.microsoft.com/office/powerpoint/2010/main" val="778074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united states&#10;&#10;Description automatically generated">
            <a:extLst>
              <a:ext uri="{FF2B5EF4-FFF2-40B4-BE49-F238E27FC236}">
                <a16:creationId xmlns:a16="http://schemas.microsoft.com/office/drawing/2014/main" id="{1685BA7A-32F0-481D-B50F-FECB909F98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75319" y="1374817"/>
            <a:ext cx="4573703" cy="4108365"/>
          </a:xfrm>
          <a:prstGeom prst="rect">
            <a:avLst/>
          </a:prstGeom>
        </p:spPr>
      </p:pic>
      <p:sp>
        <p:nvSpPr>
          <p:cNvPr id="15" name="TextBox 14">
            <a:extLst>
              <a:ext uri="{FF2B5EF4-FFF2-40B4-BE49-F238E27FC236}">
                <a16:creationId xmlns:a16="http://schemas.microsoft.com/office/drawing/2014/main" id="{3DF3E5FB-8DCC-0B18-BED7-3DBC8BA3CFD5}"/>
              </a:ext>
            </a:extLst>
          </p:cNvPr>
          <p:cNvSpPr txBox="1"/>
          <p:nvPr/>
        </p:nvSpPr>
        <p:spPr>
          <a:xfrm>
            <a:off x="8055428" y="6365417"/>
            <a:ext cx="4136572" cy="400110"/>
          </a:xfrm>
          <a:prstGeom prst="rect">
            <a:avLst/>
          </a:prstGeom>
          <a:noFill/>
        </p:spPr>
        <p:txBody>
          <a:bodyPr wrap="square" rtlCol="0">
            <a:spAutoFit/>
          </a:bodyPr>
          <a:lstStyle/>
          <a:p>
            <a:r>
              <a:rPr lang="en-US" sz="2000" dirty="0"/>
              <a:t>Perret </a:t>
            </a:r>
            <a:r>
              <a:rPr lang="en-US" sz="2000" i="1" dirty="0"/>
              <a:t>et al.,</a:t>
            </a:r>
            <a:r>
              <a:rPr lang="en-US" sz="2000" dirty="0"/>
              <a:t> 2023. </a:t>
            </a:r>
            <a:r>
              <a:rPr lang="en-US" sz="2000" i="1" dirty="0"/>
              <a:t>For. Ecol. &amp; Mgmt.</a:t>
            </a:r>
            <a:endParaRPr lang="en-US" sz="2000" dirty="0"/>
          </a:p>
        </p:txBody>
      </p:sp>
      <p:sp>
        <p:nvSpPr>
          <p:cNvPr id="16" name="Rectangle 15">
            <a:extLst>
              <a:ext uri="{FF2B5EF4-FFF2-40B4-BE49-F238E27FC236}">
                <a16:creationId xmlns:a16="http://schemas.microsoft.com/office/drawing/2014/main" id="{46C34C3E-AD22-0106-C76F-9E766627E23D}"/>
              </a:ext>
            </a:extLst>
          </p:cNvPr>
          <p:cNvSpPr/>
          <p:nvPr/>
        </p:nvSpPr>
        <p:spPr>
          <a:xfrm>
            <a:off x="4683919" y="1520825"/>
            <a:ext cx="1405731" cy="1390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D9D8FC-6E89-76B5-F8F2-9A756E93F565}"/>
              </a:ext>
            </a:extLst>
          </p:cNvPr>
          <p:cNvSpPr/>
          <p:nvPr/>
        </p:nvSpPr>
        <p:spPr>
          <a:xfrm>
            <a:off x="6132206" y="1520825"/>
            <a:ext cx="1400175" cy="1390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E2C6FAF-416F-42F7-3578-85FB89A4DBC8}"/>
              </a:ext>
            </a:extLst>
          </p:cNvPr>
          <p:cNvSpPr/>
          <p:nvPr/>
        </p:nvSpPr>
        <p:spPr>
          <a:xfrm>
            <a:off x="6132206" y="2942431"/>
            <a:ext cx="1404450" cy="1384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82AA38-C116-BAC0-92B9-4567F4D43C22}"/>
              </a:ext>
            </a:extLst>
          </p:cNvPr>
          <p:cNvSpPr/>
          <p:nvPr/>
        </p:nvSpPr>
        <p:spPr>
          <a:xfrm>
            <a:off x="4689475" y="2942431"/>
            <a:ext cx="1397000" cy="1384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948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united states&#10;&#10;Description automatically generated">
            <a:extLst>
              <a:ext uri="{FF2B5EF4-FFF2-40B4-BE49-F238E27FC236}">
                <a16:creationId xmlns:a16="http://schemas.microsoft.com/office/drawing/2014/main" id="{1685BA7A-32F0-481D-B50F-FECB909F98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75319" y="1374817"/>
            <a:ext cx="4573703" cy="4108365"/>
          </a:xfrm>
          <a:prstGeom prst="rect">
            <a:avLst/>
          </a:prstGeom>
        </p:spPr>
      </p:pic>
      <p:sp>
        <p:nvSpPr>
          <p:cNvPr id="15" name="TextBox 14">
            <a:extLst>
              <a:ext uri="{FF2B5EF4-FFF2-40B4-BE49-F238E27FC236}">
                <a16:creationId xmlns:a16="http://schemas.microsoft.com/office/drawing/2014/main" id="{3DF3E5FB-8DCC-0B18-BED7-3DBC8BA3CFD5}"/>
              </a:ext>
            </a:extLst>
          </p:cNvPr>
          <p:cNvSpPr txBox="1"/>
          <p:nvPr/>
        </p:nvSpPr>
        <p:spPr>
          <a:xfrm>
            <a:off x="8055428" y="6365417"/>
            <a:ext cx="4136572" cy="400110"/>
          </a:xfrm>
          <a:prstGeom prst="rect">
            <a:avLst/>
          </a:prstGeom>
          <a:noFill/>
        </p:spPr>
        <p:txBody>
          <a:bodyPr wrap="square" rtlCol="0">
            <a:spAutoFit/>
          </a:bodyPr>
          <a:lstStyle/>
          <a:p>
            <a:r>
              <a:rPr lang="en-US" sz="2000" dirty="0"/>
              <a:t>Perret </a:t>
            </a:r>
            <a:r>
              <a:rPr lang="en-US" sz="2000" i="1" dirty="0"/>
              <a:t>et al.,</a:t>
            </a:r>
            <a:r>
              <a:rPr lang="en-US" sz="2000" dirty="0"/>
              <a:t> 2023. </a:t>
            </a:r>
            <a:r>
              <a:rPr lang="en-US" sz="2000" i="1" dirty="0"/>
              <a:t>For. Ecol. &amp; Mgmt.</a:t>
            </a:r>
            <a:endParaRPr lang="en-US" sz="2000" dirty="0"/>
          </a:p>
        </p:txBody>
      </p:sp>
      <p:sp>
        <p:nvSpPr>
          <p:cNvPr id="17" name="Rectangle 16">
            <a:extLst>
              <a:ext uri="{FF2B5EF4-FFF2-40B4-BE49-F238E27FC236}">
                <a16:creationId xmlns:a16="http://schemas.microsoft.com/office/drawing/2014/main" id="{98D9D8FC-6E89-76B5-F8F2-9A756E93F565}"/>
              </a:ext>
            </a:extLst>
          </p:cNvPr>
          <p:cNvSpPr/>
          <p:nvPr/>
        </p:nvSpPr>
        <p:spPr>
          <a:xfrm>
            <a:off x="6132206" y="1520825"/>
            <a:ext cx="1400175" cy="1390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E2C6FAF-416F-42F7-3578-85FB89A4DBC8}"/>
              </a:ext>
            </a:extLst>
          </p:cNvPr>
          <p:cNvSpPr/>
          <p:nvPr/>
        </p:nvSpPr>
        <p:spPr>
          <a:xfrm>
            <a:off x="6132206" y="2942431"/>
            <a:ext cx="1404450" cy="1384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82AA38-C116-BAC0-92B9-4567F4D43C22}"/>
              </a:ext>
            </a:extLst>
          </p:cNvPr>
          <p:cNvSpPr/>
          <p:nvPr/>
        </p:nvSpPr>
        <p:spPr>
          <a:xfrm>
            <a:off x="4689475" y="2942431"/>
            <a:ext cx="1397000" cy="1384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B0BCAE5-5B0B-4795-1A6E-9B643881C6CA}"/>
              </a:ext>
            </a:extLst>
          </p:cNvPr>
          <p:cNvSpPr/>
          <p:nvPr/>
        </p:nvSpPr>
        <p:spPr>
          <a:xfrm>
            <a:off x="4818743" y="1788306"/>
            <a:ext cx="1204686" cy="682171"/>
          </a:xfrm>
          <a:prstGeom prst="rect">
            <a:avLst/>
          </a:prstGeom>
          <a:solidFill>
            <a:srgbClr val="FF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90F36154-986C-7B74-726A-496D80B9D03F}"/>
              </a:ext>
            </a:extLst>
          </p:cNvPr>
          <p:cNvSpPr/>
          <p:nvPr/>
        </p:nvSpPr>
        <p:spPr>
          <a:xfrm rot="2538770">
            <a:off x="3732880" y="1315567"/>
            <a:ext cx="1582057" cy="354351"/>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19A94DE-7F2A-ADA6-A83B-18782E29F48E}"/>
              </a:ext>
            </a:extLst>
          </p:cNvPr>
          <p:cNvSpPr txBox="1"/>
          <p:nvPr/>
        </p:nvSpPr>
        <p:spPr>
          <a:xfrm>
            <a:off x="1830511" y="374135"/>
            <a:ext cx="2368699" cy="646331"/>
          </a:xfrm>
          <a:prstGeom prst="rect">
            <a:avLst/>
          </a:prstGeom>
          <a:noFill/>
        </p:spPr>
        <p:txBody>
          <a:bodyPr wrap="square" rtlCol="0">
            <a:spAutoFit/>
          </a:bodyPr>
          <a:lstStyle/>
          <a:p>
            <a:r>
              <a:rPr lang="en-US" sz="3600" b="1" dirty="0">
                <a:latin typeface="Avenir Next LT Pro" panose="020B0504020202020204" pitchFamily="34" charset="0"/>
              </a:rPr>
              <a:t>turnover</a:t>
            </a:r>
          </a:p>
        </p:txBody>
      </p:sp>
    </p:spTree>
    <p:extLst>
      <p:ext uri="{BB962C8B-B14F-4D97-AF65-F5344CB8AC3E}">
        <p14:creationId xmlns:p14="http://schemas.microsoft.com/office/powerpoint/2010/main" val="206884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united states&#10;&#10;Description automatically generated">
            <a:extLst>
              <a:ext uri="{FF2B5EF4-FFF2-40B4-BE49-F238E27FC236}">
                <a16:creationId xmlns:a16="http://schemas.microsoft.com/office/drawing/2014/main" id="{1685BA7A-32F0-481D-B50F-FECB909F98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75319" y="1374817"/>
            <a:ext cx="4573703" cy="4108365"/>
          </a:xfrm>
          <a:prstGeom prst="rect">
            <a:avLst/>
          </a:prstGeom>
        </p:spPr>
      </p:pic>
      <p:sp>
        <p:nvSpPr>
          <p:cNvPr id="15" name="TextBox 14">
            <a:extLst>
              <a:ext uri="{FF2B5EF4-FFF2-40B4-BE49-F238E27FC236}">
                <a16:creationId xmlns:a16="http://schemas.microsoft.com/office/drawing/2014/main" id="{3DF3E5FB-8DCC-0B18-BED7-3DBC8BA3CFD5}"/>
              </a:ext>
            </a:extLst>
          </p:cNvPr>
          <p:cNvSpPr txBox="1"/>
          <p:nvPr/>
        </p:nvSpPr>
        <p:spPr>
          <a:xfrm>
            <a:off x="8055428" y="6365417"/>
            <a:ext cx="4136572" cy="400110"/>
          </a:xfrm>
          <a:prstGeom prst="rect">
            <a:avLst/>
          </a:prstGeom>
          <a:noFill/>
        </p:spPr>
        <p:txBody>
          <a:bodyPr wrap="square" rtlCol="0">
            <a:spAutoFit/>
          </a:bodyPr>
          <a:lstStyle/>
          <a:p>
            <a:r>
              <a:rPr lang="en-US" sz="2000" dirty="0"/>
              <a:t>Perret </a:t>
            </a:r>
            <a:r>
              <a:rPr lang="en-US" sz="2000" i="1" dirty="0"/>
              <a:t>et al.,</a:t>
            </a:r>
            <a:r>
              <a:rPr lang="en-US" sz="2000" dirty="0"/>
              <a:t> 2023. </a:t>
            </a:r>
            <a:r>
              <a:rPr lang="en-US" sz="2000" i="1" dirty="0"/>
              <a:t>For. Ecol. &amp; Mgmt.</a:t>
            </a:r>
            <a:endParaRPr lang="en-US" sz="2000" dirty="0"/>
          </a:p>
        </p:txBody>
      </p:sp>
      <p:sp>
        <p:nvSpPr>
          <p:cNvPr id="17" name="Rectangle 16">
            <a:extLst>
              <a:ext uri="{FF2B5EF4-FFF2-40B4-BE49-F238E27FC236}">
                <a16:creationId xmlns:a16="http://schemas.microsoft.com/office/drawing/2014/main" id="{98D9D8FC-6E89-76B5-F8F2-9A756E93F565}"/>
              </a:ext>
            </a:extLst>
          </p:cNvPr>
          <p:cNvSpPr/>
          <p:nvPr/>
        </p:nvSpPr>
        <p:spPr>
          <a:xfrm>
            <a:off x="6132206" y="1520825"/>
            <a:ext cx="1400175" cy="13906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82AA38-C116-BAC0-92B9-4567F4D43C22}"/>
              </a:ext>
            </a:extLst>
          </p:cNvPr>
          <p:cNvSpPr/>
          <p:nvPr/>
        </p:nvSpPr>
        <p:spPr>
          <a:xfrm>
            <a:off x="4689475" y="2942431"/>
            <a:ext cx="1397000" cy="1384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725726E-8CD8-7A58-0E6D-734038ADCD93}"/>
              </a:ext>
            </a:extLst>
          </p:cNvPr>
          <p:cNvSpPr/>
          <p:nvPr/>
        </p:nvSpPr>
        <p:spPr>
          <a:xfrm>
            <a:off x="4818743" y="1788306"/>
            <a:ext cx="1204686" cy="682171"/>
          </a:xfrm>
          <a:prstGeom prst="rect">
            <a:avLst/>
          </a:prstGeom>
          <a:solidFill>
            <a:srgbClr val="FF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564E5189-C1DD-AE84-689E-8893676999BE}"/>
              </a:ext>
            </a:extLst>
          </p:cNvPr>
          <p:cNvSpPr/>
          <p:nvPr/>
        </p:nvSpPr>
        <p:spPr>
          <a:xfrm rot="2538770">
            <a:off x="3732880" y="1315567"/>
            <a:ext cx="1582057" cy="354351"/>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44451D-65B7-0703-2742-B17AF51E64E9}"/>
              </a:ext>
            </a:extLst>
          </p:cNvPr>
          <p:cNvSpPr txBox="1"/>
          <p:nvPr/>
        </p:nvSpPr>
        <p:spPr>
          <a:xfrm>
            <a:off x="1830511" y="374135"/>
            <a:ext cx="2368699" cy="646331"/>
          </a:xfrm>
          <a:prstGeom prst="rect">
            <a:avLst/>
          </a:prstGeom>
          <a:noFill/>
        </p:spPr>
        <p:txBody>
          <a:bodyPr wrap="square" rtlCol="0">
            <a:spAutoFit/>
          </a:bodyPr>
          <a:lstStyle/>
          <a:p>
            <a:r>
              <a:rPr lang="en-US" sz="3600" b="1" dirty="0">
                <a:latin typeface="Avenir Next LT Pro" panose="020B0504020202020204" pitchFamily="34" charset="0"/>
              </a:rPr>
              <a:t>turnover</a:t>
            </a:r>
          </a:p>
        </p:txBody>
      </p:sp>
      <p:sp>
        <p:nvSpPr>
          <p:cNvPr id="7" name="TextBox 6">
            <a:extLst>
              <a:ext uri="{FF2B5EF4-FFF2-40B4-BE49-F238E27FC236}">
                <a16:creationId xmlns:a16="http://schemas.microsoft.com/office/drawing/2014/main" id="{B465F0EE-A7DF-7164-AFFB-896B824EA346}"/>
              </a:ext>
            </a:extLst>
          </p:cNvPr>
          <p:cNvSpPr txBox="1"/>
          <p:nvPr/>
        </p:nvSpPr>
        <p:spPr>
          <a:xfrm>
            <a:off x="8449896" y="4932103"/>
            <a:ext cx="3475404" cy="646331"/>
          </a:xfrm>
          <a:prstGeom prst="rect">
            <a:avLst/>
          </a:prstGeom>
          <a:noFill/>
        </p:spPr>
        <p:txBody>
          <a:bodyPr wrap="square" rtlCol="0">
            <a:spAutoFit/>
          </a:bodyPr>
          <a:lstStyle/>
          <a:p>
            <a:r>
              <a:rPr lang="en-US" sz="3600" b="1" dirty="0">
                <a:latin typeface="Avenir Next LT Pro" panose="020B0504020202020204" pitchFamily="34" charset="0"/>
              </a:rPr>
              <a:t>development</a:t>
            </a:r>
          </a:p>
        </p:txBody>
      </p:sp>
      <p:sp>
        <p:nvSpPr>
          <p:cNvPr id="8" name="Rectangle 7">
            <a:extLst>
              <a:ext uri="{FF2B5EF4-FFF2-40B4-BE49-F238E27FC236}">
                <a16:creationId xmlns:a16="http://schemas.microsoft.com/office/drawing/2014/main" id="{1B32CB9F-0C47-A8A4-C793-3A0A70619311}"/>
              </a:ext>
            </a:extLst>
          </p:cNvPr>
          <p:cNvSpPr/>
          <p:nvPr/>
        </p:nvSpPr>
        <p:spPr>
          <a:xfrm>
            <a:off x="6260566" y="3294658"/>
            <a:ext cx="1204686" cy="682171"/>
          </a:xfrm>
          <a:prstGeom prst="rect">
            <a:avLst/>
          </a:prstGeom>
          <a:solidFill>
            <a:srgbClr val="ADD8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D812DEF-B755-9ED6-0904-DE246242DCF1}"/>
              </a:ext>
            </a:extLst>
          </p:cNvPr>
          <p:cNvSpPr/>
          <p:nvPr/>
        </p:nvSpPr>
        <p:spPr>
          <a:xfrm rot="13547485">
            <a:off x="6905622" y="4387539"/>
            <a:ext cx="1582057" cy="354351"/>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153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united states&#10;&#10;Description automatically generated">
            <a:extLst>
              <a:ext uri="{FF2B5EF4-FFF2-40B4-BE49-F238E27FC236}">
                <a16:creationId xmlns:a16="http://schemas.microsoft.com/office/drawing/2014/main" id="{1685BA7A-32F0-481D-B50F-FECB909F98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75319" y="1374817"/>
            <a:ext cx="4573703" cy="4108365"/>
          </a:xfrm>
          <a:prstGeom prst="rect">
            <a:avLst/>
          </a:prstGeom>
        </p:spPr>
      </p:pic>
      <p:sp>
        <p:nvSpPr>
          <p:cNvPr id="2" name="Rectangle 1">
            <a:extLst>
              <a:ext uri="{FF2B5EF4-FFF2-40B4-BE49-F238E27FC236}">
                <a16:creationId xmlns:a16="http://schemas.microsoft.com/office/drawing/2014/main" id="{F3139EE6-6473-517F-C7A2-47DF8E029580}"/>
              </a:ext>
            </a:extLst>
          </p:cNvPr>
          <p:cNvSpPr/>
          <p:nvPr/>
        </p:nvSpPr>
        <p:spPr>
          <a:xfrm>
            <a:off x="4818743" y="1788306"/>
            <a:ext cx="1204686" cy="682171"/>
          </a:xfrm>
          <a:prstGeom prst="rect">
            <a:avLst/>
          </a:prstGeom>
          <a:solidFill>
            <a:srgbClr val="FF30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F9B611F-346A-1392-AD64-979952C2D489}"/>
              </a:ext>
            </a:extLst>
          </p:cNvPr>
          <p:cNvSpPr/>
          <p:nvPr/>
        </p:nvSpPr>
        <p:spPr>
          <a:xfrm>
            <a:off x="6227186" y="1895355"/>
            <a:ext cx="1204686" cy="682171"/>
          </a:xfrm>
          <a:prstGeom prst="rect">
            <a:avLst/>
          </a:prstGeom>
          <a:solidFill>
            <a:srgbClr val="104E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93D92E0-CFF1-BE62-A6FD-E8E13F6001B3}"/>
              </a:ext>
            </a:extLst>
          </p:cNvPr>
          <p:cNvSpPr/>
          <p:nvPr/>
        </p:nvSpPr>
        <p:spPr>
          <a:xfrm>
            <a:off x="6260566" y="3294658"/>
            <a:ext cx="1204686" cy="682171"/>
          </a:xfrm>
          <a:prstGeom prst="rect">
            <a:avLst/>
          </a:prstGeom>
          <a:solidFill>
            <a:srgbClr val="ADD8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3C9E72-E00F-59E1-17D4-CFFC2A7F0142}"/>
              </a:ext>
            </a:extLst>
          </p:cNvPr>
          <p:cNvSpPr/>
          <p:nvPr/>
        </p:nvSpPr>
        <p:spPr>
          <a:xfrm>
            <a:off x="4782457" y="3294658"/>
            <a:ext cx="1204686" cy="682171"/>
          </a:xfrm>
          <a:prstGeom prst="rect">
            <a:avLst/>
          </a:prstGeom>
          <a:solidFill>
            <a:srgbClr val="8B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BB0B5F-DF8A-0D02-5135-A43F727C5FAB}"/>
              </a:ext>
            </a:extLst>
          </p:cNvPr>
          <p:cNvSpPr txBox="1"/>
          <p:nvPr/>
        </p:nvSpPr>
        <p:spPr>
          <a:xfrm>
            <a:off x="8449896" y="4932103"/>
            <a:ext cx="3475404" cy="646331"/>
          </a:xfrm>
          <a:prstGeom prst="rect">
            <a:avLst/>
          </a:prstGeom>
          <a:noFill/>
        </p:spPr>
        <p:txBody>
          <a:bodyPr wrap="square" rtlCol="0">
            <a:spAutoFit/>
          </a:bodyPr>
          <a:lstStyle/>
          <a:p>
            <a:r>
              <a:rPr lang="en-US" sz="3600" b="1" dirty="0">
                <a:latin typeface="Avenir Next LT Pro" panose="020B0504020202020204" pitchFamily="34" charset="0"/>
              </a:rPr>
              <a:t>development</a:t>
            </a:r>
          </a:p>
        </p:txBody>
      </p:sp>
      <p:sp>
        <p:nvSpPr>
          <p:cNvPr id="10" name="TextBox 9">
            <a:extLst>
              <a:ext uri="{FF2B5EF4-FFF2-40B4-BE49-F238E27FC236}">
                <a16:creationId xmlns:a16="http://schemas.microsoft.com/office/drawing/2014/main" id="{CF111029-2A03-2F14-585F-B16C46DA715A}"/>
              </a:ext>
            </a:extLst>
          </p:cNvPr>
          <p:cNvSpPr txBox="1"/>
          <p:nvPr/>
        </p:nvSpPr>
        <p:spPr>
          <a:xfrm>
            <a:off x="2041331" y="4932102"/>
            <a:ext cx="1994579" cy="646331"/>
          </a:xfrm>
          <a:prstGeom prst="rect">
            <a:avLst/>
          </a:prstGeom>
          <a:noFill/>
        </p:spPr>
        <p:txBody>
          <a:bodyPr wrap="square" rtlCol="0">
            <a:spAutoFit/>
          </a:bodyPr>
          <a:lstStyle/>
          <a:p>
            <a:r>
              <a:rPr lang="en-US" sz="3600" b="1" dirty="0">
                <a:latin typeface="Avenir Next LT Pro" panose="020B0504020202020204" pitchFamily="34" charset="0"/>
              </a:rPr>
              <a:t>decline</a:t>
            </a:r>
          </a:p>
        </p:txBody>
      </p:sp>
      <p:sp>
        <p:nvSpPr>
          <p:cNvPr id="11" name="TextBox 10">
            <a:extLst>
              <a:ext uri="{FF2B5EF4-FFF2-40B4-BE49-F238E27FC236}">
                <a16:creationId xmlns:a16="http://schemas.microsoft.com/office/drawing/2014/main" id="{C0BD36CC-B9F3-A538-403C-FA6BCAF8B351}"/>
              </a:ext>
            </a:extLst>
          </p:cNvPr>
          <p:cNvSpPr txBox="1"/>
          <p:nvPr/>
        </p:nvSpPr>
        <p:spPr>
          <a:xfrm>
            <a:off x="8449896" y="492583"/>
            <a:ext cx="3380384" cy="646331"/>
          </a:xfrm>
          <a:prstGeom prst="rect">
            <a:avLst/>
          </a:prstGeom>
          <a:noFill/>
        </p:spPr>
        <p:txBody>
          <a:bodyPr wrap="square" rtlCol="0">
            <a:spAutoFit/>
          </a:bodyPr>
          <a:lstStyle/>
          <a:p>
            <a:r>
              <a:rPr lang="en-US" sz="3600" b="1" dirty="0">
                <a:latin typeface="Avenir Next LT Pro" panose="020B0504020202020204" pitchFamily="34" charset="0"/>
              </a:rPr>
              <a:t>densification</a:t>
            </a:r>
          </a:p>
        </p:txBody>
      </p:sp>
      <p:sp>
        <p:nvSpPr>
          <p:cNvPr id="12" name="TextBox 11">
            <a:extLst>
              <a:ext uri="{FF2B5EF4-FFF2-40B4-BE49-F238E27FC236}">
                <a16:creationId xmlns:a16="http://schemas.microsoft.com/office/drawing/2014/main" id="{E002381E-386B-535E-5714-F398AB87B63E}"/>
              </a:ext>
            </a:extLst>
          </p:cNvPr>
          <p:cNvSpPr txBox="1"/>
          <p:nvPr/>
        </p:nvSpPr>
        <p:spPr>
          <a:xfrm>
            <a:off x="1830511" y="374135"/>
            <a:ext cx="2368699" cy="646331"/>
          </a:xfrm>
          <a:prstGeom prst="rect">
            <a:avLst/>
          </a:prstGeom>
          <a:noFill/>
        </p:spPr>
        <p:txBody>
          <a:bodyPr wrap="square" rtlCol="0">
            <a:spAutoFit/>
          </a:bodyPr>
          <a:lstStyle/>
          <a:p>
            <a:r>
              <a:rPr lang="en-US" sz="3600" b="1" dirty="0">
                <a:latin typeface="Avenir Next LT Pro" panose="020B0504020202020204" pitchFamily="34" charset="0"/>
              </a:rPr>
              <a:t>turnover</a:t>
            </a:r>
          </a:p>
        </p:txBody>
      </p:sp>
      <p:sp>
        <p:nvSpPr>
          <p:cNvPr id="3" name="Arrow: Right 2">
            <a:extLst>
              <a:ext uri="{FF2B5EF4-FFF2-40B4-BE49-F238E27FC236}">
                <a16:creationId xmlns:a16="http://schemas.microsoft.com/office/drawing/2014/main" id="{5C3C7179-DA6E-AEDF-170F-3553AA3E47A4}"/>
              </a:ext>
            </a:extLst>
          </p:cNvPr>
          <p:cNvSpPr/>
          <p:nvPr/>
        </p:nvSpPr>
        <p:spPr>
          <a:xfrm rot="2538770">
            <a:off x="3732880" y="1315567"/>
            <a:ext cx="1582057" cy="354351"/>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082E5FE5-138B-FADB-FAB1-7E0A83E277D6}"/>
              </a:ext>
            </a:extLst>
          </p:cNvPr>
          <p:cNvSpPr/>
          <p:nvPr/>
        </p:nvSpPr>
        <p:spPr>
          <a:xfrm rot="8335061">
            <a:off x="6906298" y="1291941"/>
            <a:ext cx="1582057" cy="354351"/>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C38C5D6-21AD-3094-2B34-E30DD7D57B1C}"/>
              </a:ext>
            </a:extLst>
          </p:cNvPr>
          <p:cNvSpPr/>
          <p:nvPr/>
        </p:nvSpPr>
        <p:spPr>
          <a:xfrm rot="13547485">
            <a:off x="6905622" y="4387539"/>
            <a:ext cx="1582057" cy="354351"/>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F78D63DF-957D-5E0F-A6CC-156D49FB36B5}"/>
              </a:ext>
            </a:extLst>
          </p:cNvPr>
          <p:cNvSpPr/>
          <p:nvPr/>
        </p:nvSpPr>
        <p:spPr>
          <a:xfrm rot="19074376">
            <a:off x="3607658" y="4358721"/>
            <a:ext cx="1582057" cy="354351"/>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DF3E5FB-8DCC-0B18-BED7-3DBC8BA3CFD5}"/>
              </a:ext>
            </a:extLst>
          </p:cNvPr>
          <p:cNvSpPr txBox="1"/>
          <p:nvPr/>
        </p:nvSpPr>
        <p:spPr>
          <a:xfrm>
            <a:off x="8055428" y="6365417"/>
            <a:ext cx="4136572" cy="400110"/>
          </a:xfrm>
          <a:prstGeom prst="rect">
            <a:avLst/>
          </a:prstGeom>
          <a:noFill/>
        </p:spPr>
        <p:txBody>
          <a:bodyPr wrap="square" rtlCol="0">
            <a:spAutoFit/>
          </a:bodyPr>
          <a:lstStyle/>
          <a:p>
            <a:r>
              <a:rPr lang="en-US" sz="2000" dirty="0"/>
              <a:t>Perret </a:t>
            </a:r>
            <a:r>
              <a:rPr lang="en-US" sz="2000" i="1" dirty="0"/>
              <a:t>et al.,</a:t>
            </a:r>
            <a:r>
              <a:rPr lang="en-US" sz="2000" dirty="0"/>
              <a:t> 2023. </a:t>
            </a:r>
            <a:r>
              <a:rPr lang="en-US" sz="2000" i="1" dirty="0"/>
              <a:t>For. Ecol. &amp; Mgmt.</a:t>
            </a:r>
            <a:endParaRPr lang="en-US" sz="2000" dirty="0"/>
          </a:p>
        </p:txBody>
      </p:sp>
    </p:spTree>
    <p:extLst>
      <p:ext uri="{BB962C8B-B14F-4D97-AF65-F5344CB8AC3E}">
        <p14:creationId xmlns:p14="http://schemas.microsoft.com/office/powerpoint/2010/main" val="4201582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883</Words>
  <Application>Microsoft Office PowerPoint</Application>
  <PresentationFormat>Widescreen</PresentationFormat>
  <Paragraphs>255</Paragraphs>
  <Slides>40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Avenir Next LT Pro</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Perret, Daniel - FS, OR</dc:creator>
  <cp:lastModifiedBy>Perret, Daniel - FS, OR</cp:lastModifiedBy>
  <cp:revision>1</cp:revision>
  <dcterms:created xsi:type="dcterms:W3CDTF">2024-04-30T19:10:15Z</dcterms:created>
  <dcterms:modified xsi:type="dcterms:W3CDTF">2024-04-30T19:10:29Z</dcterms:modified>
</cp:coreProperties>
</file>